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99"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96" r:id="rId22"/>
    <p:sldId id="300" r:id="rId23"/>
    <p:sldId id="298" r:id="rId24"/>
    <p:sldId id="297" r:id="rId25"/>
    <p:sldId id="30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19" autoAdjust="0"/>
  </p:normalViewPr>
  <p:slideViewPr>
    <p:cSldViewPr snapToGrid="0">
      <p:cViewPr>
        <p:scale>
          <a:sx n="162" d="100"/>
          <a:sy n="162" d="100"/>
        </p:scale>
        <p:origin x="100" y="1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12/13/2022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12/13/2022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4.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dhsprogram.co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252409" y="1673524"/>
            <a:ext cx="3763559" cy="2031170"/>
          </a:xfrm>
        </p:spPr>
        <p:txBody>
          <a:bodyPr>
            <a:normAutofit/>
          </a:bodyPr>
          <a:lstStyle/>
          <a:p>
            <a:pPr algn="just"/>
            <a:r>
              <a:rPr lang="en-US" sz="1800" b="1" dirty="0">
                <a:effectLst/>
                <a:latin typeface="Amasis MT Pro Medium" panose="02040604050005020304" pitchFamily="18" charset="0"/>
                <a:ea typeface="Calibri" panose="020F0502020204030204" pitchFamily="34" charset="0"/>
                <a:cs typeface="Times New Roman" panose="02020603050405020304" pitchFamily="18" charset="0"/>
              </a:rPr>
              <a:t>PREDICTORS OF HEALTH INSURANCE COVERAGE AND REPRODUCTIVE OUTCOMES AMONG WOMEN IN SELECTED AFRICAN COUNTRIES</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b="1" i="1" dirty="0">
                <a:solidFill>
                  <a:srgbClr val="5792BA"/>
                </a:solidFill>
              </a:rPr>
              <a:t>BY BLESSING E. OLADOKUN</a:t>
            </a: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C6066-ABD5-BF14-C966-992350CFCD1A}"/>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149A55A6-88E7-CEA9-BD9B-EFCEB75A3364}"/>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2029356"/>
            <a:ext cx="10149268" cy="4120277"/>
          </a:xfrm>
          <a:prstGeom prst="rect">
            <a:avLst/>
          </a:prstGeom>
        </p:spPr>
      </p:pic>
    </p:spTree>
    <p:extLst>
      <p:ext uri="{BB962C8B-B14F-4D97-AF65-F5344CB8AC3E}">
        <p14:creationId xmlns:p14="http://schemas.microsoft.com/office/powerpoint/2010/main" val="40946548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29D24-5E6B-FB68-5807-E2932D42DB4C}"/>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E15DDAA1-6510-BBC8-0F14-EF1824DF7B1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2076450"/>
            <a:ext cx="10353762" cy="4088882"/>
          </a:xfrm>
          <a:prstGeom prst="rect">
            <a:avLst/>
          </a:prstGeom>
        </p:spPr>
      </p:pic>
    </p:spTree>
    <p:extLst>
      <p:ext uri="{BB962C8B-B14F-4D97-AF65-F5344CB8AC3E}">
        <p14:creationId xmlns:p14="http://schemas.microsoft.com/office/powerpoint/2010/main" val="4193671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089E5-370A-D223-DC2C-3A8A3EC3D7E1}"/>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F59FDB37-7C19-5F51-6997-10DA771DEDC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13795" y="2076449"/>
            <a:ext cx="10353762" cy="4210541"/>
          </a:xfrm>
          <a:prstGeom prst="rect">
            <a:avLst/>
          </a:prstGeom>
        </p:spPr>
      </p:pic>
    </p:spTree>
    <p:extLst>
      <p:ext uri="{BB962C8B-B14F-4D97-AF65-F5344CB8AC3E}">
        <p14:creationId xmlns:p14="http://schemas.microsoft.com/office/powerpoint/2010/main" val="2894545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CA476-EF4C-5D7B-279C-ECA113EA36E9}"/>
              </a:ext>
            </a:extLst>
          </p:cNvPr>
          <p:cNvSpPr>
            <a:spLocks noGrp="1"/>
          </p:cNvSpPr>
          <p:nvPr>
            <p:ph type="title"/>
          </p:nvPr>
        </p:nvSpPr>
        <p:spPr>
          <a:xfrm>
            <a:off x="913795" y="609600"/>
            <a:ext cx="10353762" cy="779660"/>
          </a:xfrm>
        </p:spPr>
        <p:txBody>
          <a:bodyPr/>
          <a:lstStyle/>
          <a:p>
            <a:endParaRPr lang="en-US" dirty="0"/>
          </a:p>
        </p:txBody>
      </p:sp>
      <p:graphicFrame>
        <p:nvGraphicFramePr>
          <p:cNvPr id="4" name="Content Placeholder 3">
            <a:extLst>
              <a:ext uri="{FF2B5EF4-FFF2-40B4-BE49-F238E27FC236}">
                <a16:creationId xmlns:a16="http://schemas.microsoft.com/office/drawing/2014/main" id="{50E1D68F-844C-47E0-33BC-BA18098057E4}"/>
              </a:ext>
            </a:extLst>
          </p:cNvPr>
          <p:cNvGraphicFramePr>
            <a:graphicFrameLocks noGrp="1"/>
          </p:cNvGraphicFramePr>
          <p:nvPr>
            <p:ph idx="1"/>
            <p:extLst>
              <p:ext uri="{D42A27DB-BD31-4B8C-83A1-F6EECF244321}">
                <p14:modId xmlns:p14="http://schemas.microsoft.com/office/powerpoint/2010/main" val="970597699"/>
              </p:ext>
            </p:extLst>
          </p:nvPr>
        </p:nvGraphicFramePr>
        <p:xfrm>
          <a:off x="913795" y="1652199"/>
          <a:ext cx="10353762" cy="5097743"/>
        </p:xfrm>
        <a:graphic>
          <a:graphicData uri="http://schemas.openxmlformats.org/drawingml/2006/table">
            <a:tbl>
              <a:tblPr firstRow="1" firstCol="1" bandRow="1">
                <a:tableStyleId>{5C22544A-7EE6-4342-B048-85BDC9FD1C3A}</a:tableStyleId>
              </a:tblPr>
              <a:tblGrid>
                <a:gridCol w="2716334">
                  <a:extLst>
                    <a:ext uri="{9D8B030D-6E8A-4147-A177-3AD203B41FA5}">
                      <a16:colId xmlns:a16="http://schemas.microsoft.com/office/drawing/2014/main" val="2080441374"/>
                    </a:ext>
                  </a:extLst>
                </a:gridCol>
                <a:gridCol w="3324020">
                  <a:extLst>
                    <a:ext uri="{9D8B030D-6E8A-4147-A177-3AD203B41FA5}">
                      <a16:colId xmlns:a16="http://schemas.microsoft.com/office/drawing/2014/main" val="874209071"/>
                    </a:ext>
                  </a:extLst>
                </a:gridCol>
                <a:gridCol w="4313408">
                  <a:extLst>
                    <a:ext uri="{9D8B030D-6E8A-4147-A177-3AD203B41FA5}">
                      <a16:colId xmlns:a16="http://schemas.microsoft.com/office/drawing/2014/main" val="543703694"/>
                    </a:ext>
                  </a:extLst>
                </a:gridCol>
              </a:tblGrid>
              <a:tr h="282562">
                <a:tc>
                  <a:txBody>
                    <a:bodyPr/>
                    <a:lstStyle/>
                    <a:p>
                      <a:pPr marL="0" marR="0">
                        <a:lnSpc>
                          <a:spcPct val="107000"/>
                        </a:lnSpc>
                        <a:spcBef>
                          <a:spcPts val="0"/>
                        </a:spcBef>
                        <a:spcAft>
                          <a:spcPts val="0"/>
                        </a:spcAft>
                      </a:pPr>
                      <a:r>
                        <a:rPr lang="en-US" sz="500" dirty="0">
                          <a:effectLst/>
                        </a:rPr>
                        <a:t> </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1200" dirty="0">
                          <a:effectLst/>
                        </a:rPr>
                        <a:t>Odds-Ratio (OR)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1200" dirty="0">
                          <a:effectLst/>
                        </a:rPr>
                        <a:t>95% CI (OR)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888312269"/>
                  </a:ext>
                </a:extLst>
              </a:tr>
              <a:tr h="98269">
                <a:tc>
                  <a:txBody>
                    <a:bodyPr/>
                    <a:lstStyle/>
                    <a:p>
                      <a:pPr marL="91440" marR="0">
                        <a:lnSpc>
                          <a:spcPct val="107000"/>
                        </a:lnSpc>
                        <a:spcBef>
                          <a:spcPts val="0"/>
                        </a:spcBef>
                        <a:spcAft>
                          <a:spcPts val="0"/>
                        </a:spcAft>
                      </a:pPr>
                      <a:r>
                        <a:rPr lang="en-US" sz="500">
                          <a:effectLst/>
                        </a:rPr>
                        <a:t>Country</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dirty="0">
                          <a:effectLst/>
                        </a:rPr>
                        <a:t> </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121281182"/>
                  </a:ext>
                </a:extLst>
              </a:tr>
              <a:tr h="98269">
                <a:tc>
                  <a:txBody>
                    <a:bodyPr/>
                    <a:lstStyle/>
                    <a:p>
                      <a:pPr marL="0" marR="0">
                        <a:lnSpc>
                          <a:spcPct val="107000"/>
                        </a:lnSpc>
                        <a:spcBef>
                          <a:spcPts val="0"/>
                        </a:spcBef>
                        <a:spcAft>
                          <a:spcPts val="0"/>
                        </a:spcAft>
                      </a:pPr>
                      <a:r>
                        <a:rPr lang="en-US" sz="500">
                          <a:effectLst/>
                        </a:rPr>
                        <a:t>   Nigeria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dirty="0">
                          <a:effectLst/>
                        </a:rPr>
                        <a:t> </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919811356"/>
                  </a:ext>
                </a:extLst>
              </a:tr>
              <a:tr h="98269">
                <a:tc>
                  <a:txBody>
                    <a:bodyPr/>
                    <a:lstStyle/>
                    <a:p>
                      <a:pPr marL="0" marR="0">
                        <a:lnSpc>
                          <a:spcPct val="107000"/>
                        </a:lnSpc>
                        <a:spcBef>
                          <a:spcPts val="0"/>
                        </a:spcBef>
                        <a:spcAft>
                          <a:spcPts val="0"/>
                        </a:spcAft>
                      </a:pPr>
                      <a:r>
                        <a:rPr lang="en-US" sz="500">
                          <a:effectLst/>
                        </a:rPr>
                        <a:t>   Mali</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0.7809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0.7356 – 0.8289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083292637"/>
                  </a:ext>
                </a:extLst>
              </a:tr>
              <a:tr h="98269">
                <a:tc>
                  <a:txBody>
                    <a:bodyPr/>
                    <a:lstStyle/>
                    <a:p>
                      <a:pPr marL="0" marR="0">
                        <a:lnSpc>
                          <a:spcPct val="107000"/>
                        </a:lnSpc>
                        <a:spcBef>
                          <a:spcPts val="0"/>
                        </a:spcBef>
                        <a:spcAft>
                          <a:spcPts val="0"/>
                        </a:spcAft>
                      </a:pPr>
                      <a:r>
                        <a:rPr lang="en-US" sz="500">
                          <a:effectLst/>
                        </a:rPr>
                        <a:t>   Zimbabwe</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0.6155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0.5660 – 0.6688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294611694"/>
                  </a:ext>
                </a:extLst>
              </a:tr>
              <a:tr h="98269">
                <a:tc>
                  <a:txBody>
                    <a:bodyPr/>
                    <a:lstStyle/>
                    <a:p>
                      <a:pPr marL="0" marR="0">
                        <a:lnSpc>
                          <a:spcPct val="107000"/>
                        </a:lnSpc>
                        <a:spcBef>
                          <a:spcPts val="0"/>
                        </a:spcBef>
                        <a:spcAft>
                          <a:spcPts val="0"/>
                        </a:spcAft>
                      </a:pPr>
                      <a:r>
                        <a:rPr lang="en-US" sz="500">
                          <a:effectLst/>
                        </a:rPr>
                        <a:t>   Ethiopia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0.6410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0.6041 – 0.6801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188563022"/>
                  </a:ext>
                </a:extLst>
              </a:tr>
              <a:tr h="98269">
                <a:tc>
                  <a:txBody>
                    <a:bodyPr/>
                    <a:lstStyle/>
                    <a:p>
                      <a:pPr marL="0" marR="0">
                        <a:lnSpc>
                          <a:spcPct val="107000"/>
                        </a:lnSpc>
                        <a:spcBef>
                          <a:spcPts val="0"/>
                        </a:spcBef>
                        <a:spcAft>
                          <a:spcPts val="0"/>
                        </a:spcAft>
                      </a:pPr>
                      <a:r>
                        <a:rPr lang="en-US" sz="500">
                          <a:effectLst/>
                        </a:rPr>
                        <a:t>   Angola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0.6016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0.5600 – 0.6463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919671057"/>
                  </a:ext>
                </a:extLst>
              </a:tr>
              <a:tr h="98269">
                <a:tc>
                  <a:txBody>
                    <a:bodyPr/>
                    <a:lstStyle/>
                    <a:p>
                      <a:pPr marL="0" marR="0">
                        <a:lnSpc>
                          <a:spcPct val="107000"/>
                        </a:lnSpc>
                        <a:spcBef>
                          <a:spcPts val="0"/>
                        </a:spcBef>
                        <a:spcAft>
                          <a:spcPts val="0"/>
                        </a:spcAft>
                      </a:pPr>
                      <a:r>
                        <a:rPr lang="en-US" sz="500">
                          <a:effectLst/>
                        </a:rPr>
                        <a:t>   Ghana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0.5868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0.5419 – 0.6351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557358781"/>
                  </a:ext>
                </a:extLst>
              </a:tr>
              <a:tr h="98269">
                <a:tc>
                  <a:txBody>
                    <a:bodyPr/>
                    <a:lstStyle/>
                    <a:p>
                      <a:pPr marL="0" marR="0">
                        <a:lnSpc>
                          <a:spcPct val="107000"/>
                        </a:lnSpc>
                        <a:spcBef>
                          <a:spcPts val="0"/>
                        </a:spcBef>
                        <a:spcAft>
                          <a:spcPts val="0"/>
                        </a:spcAft>
                      </a:pPr>
                      <a:r>
                        <a:rPr lang="en-US" sz="500">
                          <a:effectLst/>
                        </a:rPr>
                        <a:t>   Gabon</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0.5486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0.4997 – 0.6020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293431067"/>
                  </a:ext>
                </a:extLst>
              </a:tr>
              <a:tr h="98269">
                <a:tc>
                  <a:txBody>
                    <a:bodyPr/>
                    <a:lstStyle/>
                    <a:p>
                      <a:pPr marL="0" marR="0">
                        <a:lnSpc>
                          <a:spcPct val="107000"/>
                        </a:lnSpc>
                        <a:spcBef>
                          <a:spcPts val="0"/>
                        </a:spcBef>
                        <a:spcAft>
                          <a:spcPts val="0"/>
                        </a:spcAft>
                      </a:pPr>
                      <a:r>
                        <a:rPr lang="en-US" sz="500">
                          <a:effectLst/>
                        </a:rPr>
                        <a:t>   Zambia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0.4806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0.4493 – 0.5139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429554945"/>
                  </a:ext>
                </a:extLst>
              </a:tr>
              <a:tr h="98269">
                <a:tc>
                  <a:txBody>
                    <a:bodyPr/>
                    <a:lstStyle/>
                    <a:p>
                      <a:pPr marL="0" marR="0">
                        <a:lnSpc>
                          <a:spcPct val="107000"/>
                        </a:lnSpc>
                        <a:spcBef>
                          <a:spcPts val="0"/>
                        </a:spcBef>
                        <a:spcAft>
                          <a:spcPts val="0"/>
                        </a:spcAft>
                      </a:pPr>
                      <a:r>
                        <a:rPr lang="en-US" sz="500">
                          <a:effectLst/>
                        </a:rPr>
                        <a:t>   Kenya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0.4258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0.3975 – 0.4558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371238341"/>
                  </a:ext>
                </a:extLst>
              </a:tr>
              <a:tr h="98269">
                <a:tc>
                  <a:txBody>
                    <a:bodyPr/>
                    <a:lstStyle/>
                    <a:p>
                      <a:pPr marL="0" marR="0">
                        <a:lnSpc>
                          <a:spcPct val="107000"/>
                        </a:lnSpc>
                        <a:spcBef>
                          <a:spcPts val="0"/>
                        </a:spcBef>
                        <a:spcAft>
                          <a:spcPts val="0"/>
                        </a:spcAft>
                      </a:pPr>
                      <a:r>
                        <a:rPr lang="en-US" sz="500">
                          <a:effectLst/>
                        </a:rPr>
                        <a:t>   South Africa</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0.3467</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0.3030 – 0.3956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10752744"/>
                  </a:ext>
                </a:extLst>
              </a:tr>
              <a:tr h="98269">
                <a:tc>
                  <a:txBody>
                    <a:bodyPr/>
                    <a:lstStyle/>
                    <a:p>
                      <a:pPr marL="0" marR="0">
                        <a:lnSpc>
                          <a:spcPct val="107000"/>
                        </a:lnSpc>
                        <a:spcBef>
                          <a:spcPts val="0"/>
                        </a:spcBef>
                        <a:spcAft>
                          <a:spcPts val="0"/>
                        </a:spcAft>
                      </a:pPr>
                      <a:r>
                        <a:rPr lang="en-US" sz="500">
                          <a:effectLst/>
                        </a:rPr>
                        <a:t>   Egypt</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0.2901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0.2696 – 0.3120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135002621"/>
                  </a:ext>
                </a:extLst>
              </a:tr>
              <a:tr h="98269">
                <a:tc>
                  <a:txBody>
                    <a:bodyPr/>
                    <a:lstStyle/>
                    <a:p>
                      <a:pPr marL="0" marR="0">
                        <a:lnSpc>
                          <a:spcPct val="107000"/>
                        </a:lnSpc>
                        <a:spcBef>
                          <a:spcPts val="0"/>
                        </a:spcBef>
                        <a:spcAft>
                          <a:spcPts val="0"/>
                        </a:spcAft>
                      </a:pPr>
                      <a:r>
                        <a:rPr lang="en-US" sz="500">
                          <a:effectLst/>
                        </a:rPr>
                        <a:t>Type of place of residence</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990750889"/>
                  </a:ext>
                </a:extLst>
              </a:tr>
              <a:tr h="98269">
                <a:tc>
                  <a:txBody>
                    <a:bodyPr/>
                    <a:lstStyle/>
                    <a:p>
                      <a:pPr marL="0" marR="0">
                        <a:lnSpc>
                          <a:spcPct val="107000"/>
                        </a:lnSpc>
                        <a:spcBef>
                          <a:spcPts val="0"/>
                        </a:spcBef>
                        <a:spcAft>
                          <a:spcPts val="0"/>
                        </a:spcAft>
                      </a:pPr>
                      <a:r>
                        <a:rPr lang="en-US" sz="500">
                          <a:effectLst/>
                        </a:rPr>
                        <a:t>   Rural</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662256888"/>
                  </a:ext>
                </a:extLst>
              </a:tr>
              <a:tr h="98269">
                <a:tc>
                  <a:txBody>
                    <a:bodyPr/>
                    <a:lstStyle/>
                    <a:p>
                      <a:pPr marL="0" marR="0">
                        <a:lnSpc>
                          <a:spcPct val="107000"/>
                        </a:lnSpc>
                        <a:spcBef>
                          <a:spcPts val="0"/>
                        </a:spcBef>
                        <a:spcAft>
                          <a:spcPts val="0"/>
                        </a:spcAft>
                      </a:pPr>
                      <a:r>
                        <a:rPr lang="en-US" sz="500">
                          <a:effectLst/>
                        </a:rPr>
                        <a:t>   Urban</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0.9343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0.8948 – 0.9755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268071255"/>
                  </a:ext>
                </a:extLst>
              </a:tr>
              <a:tr h="98269">
                <a:tc>
                  <a:txBody>
                    <a:bodyPr/>
                    <a:lstStyle/>
                    <a:p>
                      <a:pPr marL="0" marR="0">
                        <a:lnSpc>
                          <a:spcPct val="107000"/>
                        </a:lnSpc>
                        <a:spcBef>
                          <a:spcPts val="0"/>
                        </a:spcBef>
                        <a:spcAft>
                          <a:spcPts val="0"/>
                        </a:spcAft>
                      </a:pPr>
                      <a:r>
                        <a:rPr lang="en-US" sz="500">
                          <a:effectLst/>
                        </a:rPr>
                        <a:t>Age Group</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911780217"/>
                  </a:ext>
                </a:extLst>
              </a:tr>
              <a:tr h="98269">
                <a:tc>
                  <a:txBody>
                    <a:bodyPr/>
                    <a:lstStyle/>
                    <a:p>
                      <a:pPr marL="0" marR="0">
                        <a:lnSpc>
                          <a:spcPct val="107000"/>
                        </a:lnSpc>
                        <a:spcBef>
                          <a:spcPts val="0"/>
                        </a:spcBef>
                        <a:spcAft>
                          <a:spcPts val="0"/>
                        </a:spcAft>
                      </a:pPr>
                      <a:r>
                        <a:rPr lang="en-US" sz="500">
                          <a:effectLst/>
                        </a:rPr>
                        <a:t>   15 – 19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36072354"/>
                  </a:ext>
                </a:extLst>
              </a:tr>
              <a:tr h="98269">
                <a:tc>
                  <a:txBody>
                    <a:bodyPr/>
                    <a:lstStyle/>
                    <a:p>
                      <a:pPr marL="0" marR="0">
                        <a:lnSpc>
                          <a:spcPct val="107000"/>
                        </a:lnSpc>
                        <a:spcBef>
                          <a:spcPts val="0"/>
                        </a:spcBef>
                        <a:spcAft>
                          <a:spcPts val="0"/>
                        </a:spcAft>
                      </a:pPr>
                      <a:r>
                        <a:rPr lang="en-US" sz="500">
                          <a:effectLst/>
                        </a:rPr>
                        <a:t>   20 -24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1.8582</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1.6847 – 2.0532</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48184900"/>
                  </a:ext>
                </a:extLst>
              </a:tr>
              <a:tr h="98269">
                <a:tc>
                  <a:txBody>
                    <a:bodyPr/>
                    <a:lstStyle/>
                    <a:p>
                      <a:pPr marL="0" marR="0">
                        <a:lnSpc>
                          <a:spcPct val="107000"/>
                        </a:lnSpc>
                        <a:spcBef>
                          <a:spcPts val="0"/>
                        </a:spcBef>
                        <a:spcAft>
                          <a:spcPts val="0"/>
                        </a:spcAft>
                      </a:pPr>
                      <a:r>
                        <a:rPr lang="en-US" sz="500">
                          <a:effectLst/>
                        </a:rPr>
                        <a:t>   25 – 29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3.2013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2.9087 – 3.5298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838076470"/>
                  </a:ext>
                </a:extLst>
              </a:tr>
              <a:tr h="98269">
                <a:tc>
                  <a:txBody>
                    <a:bodyPr/>
                    <a:lstStyle/>
                    <a:p>
                      <a:pPr marL="0" marR="0">
                        <a:lnSpc>
                          <a:spcPct val="107000"/>
                        </a:lnSpc>
                        <a:spcBef>
                          <a:spcPts val="0"/>
                        </a:spcBef>
                        <a:spcAft>
                          <a:spcPts val="0"/>
                        </a:spcAft>
                      </a:pPr>
                      <a:r>
                        <a:rPr lang="en-US" sz="500">
                          <a:effectLst/>
                        </a:rPr>
                        <a:t>   30 – 34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4.8527</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4.4053 – 5.3552</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633272098"/>
                  </a:ext>
                </a:extLst>
              </a:tr>
              <a:tr h="98269">
                <a:tc>
                  <a:txBody>
                    <a:bodyPr/>
                    <a:lstStyle/>
                    <a:p>
                      <a:pPr marL="0" marR="0">
                        <a:lnSpc>
                          <a:spcPct val="107000"/>
                        </a:lnSpc>
                        <a:spcBef>
                          <a:spcPts val="0"/>
                        </a:spcBef>
                        <a:spcAft>
                          <a:spcPts val="0"/>
                        </a:spcAft>
                      </a:pPr>
                      <a:r>
                        <a:rPr lang="en-US" sz="500">
                          <a:effectLst/>
                        </a:rPr>
                        <a:t>   35 – 39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6.5750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5.9569 – 7.2697</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145018926"/>
                  </a:ext>
                </a:extLst>
              </a:tr>
              <a:tr h="98269">
                <a:tc>
                  <a:txBody>
                    <a:bodyPr/>
                    <a:lstStyle/>
                    <a:p>
                      <a:pPr marL="0" marR="0">
                        <a:lnSpc>
                          <a:spcPct val="107000"/>
                        </a:lnSpc>
                        <a:spcBef>
                          <a:spcPts val="0"/>
                        </a:spcBef>
                        <a:spcAft>
                          <a:spcPts val="0"/>
                        </a:spcAft>
                      </a:pPr>
                      <a:r>
                        <a:rPr lang="en-US" sz="500">
                          <a:effectLst/>
                        </a:rPr>
                        <a:t>   40 – 44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9.6044</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8.6358 – 10.6979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282216941"/>
                  </a:ext>
                </a:extLst>
              </a:tr>
              <a:tr h="98269">
                <a:tc>
                  <a:txBody>
                    <a:bodyPr/>
                    <a:lstStyle/>
                    <a:p>
                      <a:pPr marL="0" marR="0" algn="just">
                        <a:lnSpc>
                          <a:spcPct val="107000"/>
                        </a:lnSpc>
                        <a:spcBef>
                          <a:spcPts val="0"/>
                        </a:spcBef>
                        <a:spcAft>
                          <a:spcPts val="0"/>
                        </a:spcAft>
                      </a:pPr>
                      <a:r>
                        <a:rPr lang="en-US" sz="500">
                          <a:effectLst/>
                        </a:rPr>
                        <a:t>   45 – 49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11.8129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10.3235 – 13.5327</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465996827"/>
                  </a:ext>
                </a:extLst>
              </a:tr>
              <a:tr h="98269">
                <a:tc>
                  <a:txBody>
                    <a:bodyPr/>
                    <a:lstStyle/>
                    <a:p>
                      <a:pPr marL="0" marR="0" algn="just">
                        <a:lnSpc>
                          <a:spcPct val="107000"/>
                        </a:lnSpc>
                        <a:spcBef>
                          <a:spcPts val="0"/>
                        </a:spcBef>
                        <a:spcAft>
                          <a:spcPts val="0"/>
                        </a:spcAft>
                      </a:pPr>
                      <a:r>
                        <a:rPr lang="en-US" sz="500">
                          <a:effectLst/>
                        </a:rPr>
                        <a:t>Level of Education</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333460246"/>
                  </a:ext>
                </a:extLst>
              </a:tr>
              <a:tr h="98269">
                <a:tc>
                  <a:txBody>
                    <a:bodyPr/>
                    <a:lstStyle/>
                    <a:p>
                      <a:pPr marL="0" marR="0" algn="just">
                        <a:lnSpc>
                          <a:spcPct val="107000"/>
                        </a:lnSpc>
                        <a:spcBef>
                          <a:spcPts val="0"/>
                        </a:spcBef>
                        <a:spcAft>
                          <a:spcPts val="0"/>
                        </a:spcAft>
                      </a:pPr>
                      <a:r>
                        <a:rPr lang="en-US" sz="500">
                          <a:effectLst/>
                        </a:rPr>
                        <a:t>   No education</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985418256"/>
                  </a:ext>
                </a:extLst>
              </a:tr>
              <a:tr h="98269">
                <a:tc>
                  <a:txBody>
                    <a:bodyPr/>
                    <a:lstStyle/>
                    <a:p>
                      <a:pPr marL="0" marR="0" algn="just">
                        <a:lnSpc>
                          <a:spcPct val="107000"/>
                        </a:lnSpc>
                        <a:spcBef>
                          <a:spcPts val="0"/>
                        </a:spcBef>
                        <a:spcAft>
                          <a:spcPts val="0"/>
                        </a:spcAft>
                      </a:pPr>
                      <a:r>
                        <a:rPr lang="en-US" sz="500">
                          <a:effectLst/>
                        </a:rPr>
                        <a:t>   Primary</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0.9026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0.8643 – 0.9425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531236003"/>
                  </a:ext>
                </a:extLst>
              </a:tr>
              <a:tr h="98269">
                <a:tc>
                  <a:txBody>
                    <a:bodyPr/>
                    <a:lstStyle/>
                    <a:p>
                      <a:pPr marL="0" marR="0" algn="just">
                        <a:lnSpc>
                          <a:spcPct val="107000"/>
                        </a:lnSpc>
                        <a:spcBef>
                          <a:spcPts val="0"/>
                        </a:spcBef>
                        <a:spcAft>
                          <a:spcPts val="0"/>
                        </a:spcAft>
                      </a:pPr>
                      <a:r>
                        <a:rPr lang="en-US" sz="500">
                          <a:effectLst/>
                        </a:rPr>
                        <a:t>   Secondary</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0.6520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0.6205 – 0.6849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830487021"/>
                  </a:ext>
                </a:extLst>
              </a:tr>
              <a:tr h="98269">
                <a:tc>
                  <a:txBody>
                    <a:bodyPr/>
                    <a:lstStyle/>
                    <a:p>
                      <a:pPr marL="0" marR="0" algn="just">
                        <a:lnSpc>
                          <a:spcPct val="107000"/>
                        </a:lnSpc>
                        <a:spcBef>
                          <a:spcPts val="0"/>
                        </a:spcBef>
                        <a:spcAft>
                          <a:spcPts val="0"/>
                        </a:spcAft>
                      </a:pPr>
                      <a:r>
                        <a:rPr lang="en-US" sz="500">
                          <a:effectLst/>
                        </a:rPr>
                        <a:t>   Higher/Tertiary</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0.4134</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0.3713 – 0.4596</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500468007"/>
                  </a:ext>
                </a:extLst>
              </a:tr>
              <a:tr h="98269">
                <a:tc>
                  <a:txBody>
                    <a:bodyPr/>
                    <a:lstStyle/>
                    <a:p>
                      <a:pPr marL="0" marR="0" algn="just">
                        <a:lnSpc>
                          <a:spcPct val="107000"/>
                        </a:lnSpc>
                        <a:spcBef>
                          <a:spcPts val="0"/>
                        </a:spcBef>
                        <a:spcAft>
                          <a:spcPts val="0"/>
                        </a:spcAft>
                      </a:pPr>
                      <a:r>
                        <a:rPr lang="en-US" sz="500">
                          <a:effectLst/>
                        </a:rPr>
                        <a:t>Wealth Index</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60701096"/>
                  </a:ext>
                </a:extLst>
              </a:tr>
              <a:tr h="98269">
                <a:tc>
                  <a:txBody>
                    <a:bodyPr/>
                    <a:lstStyle/>
                    <a:p>
                      <a:pPr marL="0" marR="0" algn="just">
                        <a:lnSpc>
                          <a:spcPct val="107000"/>
                        </a:lnSpc>
                        <a:spcBef>
                          <a:spcPts val="0"/>
                        </a:spcBef>
                        <a:spcAft>
                          <a:spcPts val="0"/>
                        </a:spcAft>
                      </a:pPr>
                      <a:r>
                        <a:rPr lang="en-US" sz="500">
                          <a:effectLst/>
                        </a:rPr>
                        <a:t>   Poorest</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048855262"/>
                  </a:ext>
                </a:extLst>
              </a:tr>
              <a:tr h="98269">
                <a:tc>
                  <a:txBody>
                    <a:bodyPr/>
                    <a:lstStyle/>
                    <a:p>
                      <a:pPr marL="0" marR="0" algn="just">
                        <a:lnSpc>
                          <a:spcPct val="107000"/>
                        </a:lnSpc>
                        <a:spcBef>
                          <a:spcPts val="0"/>
                        </a:spcBef>
                        <a:spcAft>
                          <a:spcPts val="0"/>
                        </a:spcAft>
                      </a:pPr>
                      <a:r>
                        <a:rPr lang="en-US" sz="500">
                          <a:effectLst/>
                        </a:rPr>
                        <a:t>   Poorer</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0.9873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0.9454 – 1.0311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072779"/>
                  </a:ext>
                </a:extLst>
              </a:tr>
              <a:tr h="98269">
                <a:tc>
                  <a:txBody>
                    <a:bodyPr/>
                    <a:lstStyle/>
                    <a:p>
                      <a:pPr marL="0" marR="0" algn="just">
                        <a:lnSpc>
                          <a:spcPct val="107000"/>
                        </a:lnSpc>
                        <a:spcBef>
                          <a:spcPts val="0"/>
                        </a:spcBef>
                        <a:spcAft>
                          <a:spcPts val="0"/>
                        </a:spcAft>
                      </a:pPr>
                      <a:r>
                        <a:rPr lang="en-US" sz="500">
                          <a:effectLst/>
                        </a:rPr>
                        <a:t>   Middle</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0.8329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0.7933 – 0.8744</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747017684"/>
                  </a:ext>
                </a:extLst>
              </a:tr>
              <a:tr h="98269">
                <a:tc>
                  <a:txBody>
                    <a:bodyPr/>
                    <a:lstStyle/>
                    <a:p>
                      <a:pPr marL="0" marR="0" algn="just">
                        <a:lnSpc>
                          <a:spcPct val="107000"/>
                        </a:lnSpc>
                        <a:spcBef>
                          <a:spcPts val="0"/>
                        </a:spcBef>
                        <a:spcAft>
                          <a:spcPts val="0"/>
                        </a:spcAft>
                      </a:pPr>
                      <a:r>
                        <a:rPr lang="en-US" sz="500">
                          <a:effectLst/>
                        </a:rPr>
                        <a:t>   Richer</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0.6629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0.6250 – 0.7029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667666782"/>
                  </a:ext>
                </a:extLst>
              </a:tr>
              <a:tr h="98269">
                <a:tc>
                  <a:txBody>
                    <a:bodyPr/>
                    <a:lstStyle/>
                    <a:p>
                      <a:pPr marL="0" marR="0" algn="just">
                        <a:lnSpc>
                          <a:spcPct val="107000"/>
                        </a:lnSpc>
                        <a:spcBef>
                          <a:spcPts val="0"/>
                        </a:spcBef>
                        <a:spcAft>
                          <a:spcPts val="0"/>
                        </a:spcAft>
                      </a:pPr>
                      <a:r>
                        <a:rPr lang="en-US" sz="500">
                          <a:effectLst/>
                        </a:rPr>
                        <a:t>   Richest</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0.5008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0.4648 – 0.5394</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732819736"/>
                  </a:ext>
                </a:extLst>
              </a:tr>
              <a:tr h="98269">
                <a:tc>
                  <a:txBody>
                    <a:bodyPr/>
                    <a:lstStyle/>
                    <a:p>
                      <a:pPr marL="0" marR="0" algn="just">
                        <a:lnSpc>
                          <a:spcPct val="107000"/>
                        </a:lnSpc>
                        <a:spcBef>
                          <a:spcPts val="0"/>
                        </a:spcBef>
                        <a:spcAft>
                          <a:spcPts val="0"/>
                        </a:spcAft>
                      </a:pPr>
                      <a:r>
                        <a:rPr lang="en-US" sz="500">
                          <a:effectLst/>
                        </a:rPr>
                        <a:t>Marital Status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758399962"/>
                  </a:ext>
                </a:extLst>
              </a:tr>
              <a:tr h="98269">
                <a:tc>
                  <a:txBody>
                    <a:bodyPr/>
                    <a:lstStyle/>
                    <a:p>
                      <a:pPr marL="0" marR="0" algn="just">
                        <a:lnSpc>
                          <a:spcPct val="107000"/>
                        </a:lnSpc>
                        <a:spcBef>
                          <a:spcPts val="0"/>
                        </a:spcBef>
                        <a:spcAft>
                          <a:spcPts val="0"/>
                        </a:spcAft>
                      </a:pPr>
                      <a:r>
                        <a:rPr lang="en-US" sz="500">
                          <a:effectLst/>
                        </a:rPr>
                        <a:t>   Married</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785501099"/>
                  </a:ext>
                </a:extLst>
              </a:tr>
              <a:tr h="98269">
                <a:tc>
                  <a:txBody>
                    <a:bodyPr/>
                    <a:lstStyle/>
                    <a:p>
                      <a:pPr marL="0" marR="0" algn="just">
                        <a:lnSpc>
                          <a:spcPct val="107000"/>
                        </a:lnSpc>
                        <a:spcBef>
                          <a:spcPts val="0"/>
                        </a:spcBef>
                        <a:spcAft>
                          <a:spcPts val="0"/>
                        </a:spcAft>
                      </a:pPr>
                      <a:r>
                        <a:rPr lang="en-US" sz="500">
                          <a:effectLst/>
                        </a:rPr>
                        <a:t>   Formerly married</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0.9638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0.8974 – 1.0347</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726168822"/>
                  </a:ext>
                </a:extLst>
              </a:tr>
              <a:tr h="98269">
                <a:tc>
                  <a:txBody>
                    <a:bodyPr/>
                    <a:lstStyle/>
                    <a:p>
                      <a:pPr marL="0" marR="0" algn="just">
                        <a:lnSpc>
                          <a:spcPct val="107000"/>
                        </a:lnSpc>
                        <a:spcBef>
                          <a:spcPts val="0"/>
                        </a:spcBef>
                        <a:spcAft>
                          <a:spcPts val="0"/>
                        </a:spcAft>
                      </a:pPr>
                      <a:r>
                        <a:rPr lang="en-US" sz="500">
                          <a:effectLst/>
                        </a:rPr>
                        <a:t>   Never married</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0.8100</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0.7614 – 0.8615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532537566"/>
                  </a:ext>
                </a:extLst>
              </a:tr>
              <a:tr h="98269">
                <a:tc>
                  <a:txBody>
                    <a:bodyPr/>
                    <a:lstStyle/>
                    <a:p>
                      <a:pPr marL="0" marR="0" algn="just">
                        <a:lnSpc>
                          <a:spcPct val="107000"/>
                        </a:lnSpc>
                        <a:spcBef>
                          <a:spcPts val="0"/>
                        </a:spcBef>
                        <a:spcAft>
                          <a:spcPts val="0"/>
                        </a:spcAft>
                      </a:pPr>
                      <a:r>
                        <a:rPr lang="en-US" sz="500">
                          <a:effectLst/>
                        </a:rPr>
                        <a:t>Age at first sex</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911015748"/>
                  </a:ext>
                </a:extLst>
              </a:tr>
              <a:tr h="98269">
                <a:tc>
                  <a:txBody>
                    <a:bodyPr/>
                    <a:lstStyle/>
                    <a:p>
                      <a:pPr marL="0" marR="0" algn="just">
                        <a:lnSpc>
                          <a:spcPct val="107000"/>
                        </a:lnSpc>
                        <a:spcBef>
                          <a:spcPts val="0"/>
                        </a:spcBef>
                        <a:spcAft>
                          <a:spcPts val="0"/>
                        </a:spcAft>
                      </a:pPr>
                      <a:r>
                        <a:rPr lang="en-US" sz="500">
                          <a:effectLst/>
                        </a:rPr>
                        <a:t>   Below 18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672955514"/>
                  </a:ext>
                </a:extLst>
              </a:tr>
              <a:tr h="98269">
                <a:tc>
                  <a:txBody>
                    <a:bodyPr/>
                    <a:lstStyle/>
                    <a:p>
                      <a:pPr marL="0" marR="0" algn="just">
                        <a:lnSpc>
                          <a:spcPct val="107000"/>
                        </a:lnSpc>
                        <a:spcBef>
                          <a:spcPts val="0"/>
                        </a:spcBef>
                        <a:spcAft>
                          <a:spcPts val="0"/>
                        </a:spcAft>
                      </a:pPr>
                      <a:r>
                        <a:rPr lang="en-US" sz="500">
                          <a:effectLst/>
                        </a:rPr>
                        <a:t>   18 – 24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0.7088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0.6722 – 0.7473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692784167"/>
                  </a:ext>
                </a:extLst>
              </a:tr>
              <a:tr h="98269">
                <a:tc>
                  <a:txBody>
                    <a:bodyPr/>
                    <a:lstStyle/>
                    <a:p>
                      <a:pPr marL="0" marR="0" algn="just">
                        <a:lnSpc>
                          <a:spcPct val="107000"/>
                        </a:lnSpc>
                        <a:spcBef>
                          <a:spcPts val="0"/>
                        </a:spcBef>
                        <a:spcAft>
                          <a:spcPts val="0"/>
                        </a:spcAft>
                      </a:pPr>
                      <a:r>
                        <a:rPr lang="en-US" sz="500">
                          <a:effectLst/>
                        </a:rPr>
                        <a:t>   25 – 29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0.5248</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0.5010 – 0.5495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217513816"/>
                  </a:ext>
                </a:extLst>
              </a:tr>
              <a:tr h="98269">
                <a:tc>
                  <a:txBody>
                    <a:bodyPr/>
                    <a:lstStyle/>
                    <a:p>
                      <a:pPr marL="0" marR="0" algn="just">
                        <a:lnSpc>
                          <a:spcPct val="107000"/>
                        </a:lnSpc>
                        <a:spcBef>
                          <a:spcPts val="0"/>
                        </a:spcBef>
                        <a:spcAft>
                          <a:spcPts val="0"/>
                        </a:spcAft>
                      </a:pPr>
                      <a:r>
                        <a:rPr lang="en-US" sz="500">
                          <a:effectLst/>
                        </a:rPr>
                        <a:t>   30+ years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0.2963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0.2136 – 0.4019</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3331850689"/>
                  </a:ext>
                </a:extLst>
              </a:tr>
              <a:tr h="98269">
                <a:tc>
                  <a:txBody>
                    <a:bodyPr/>
                    <a:lstStyle/>
                    <a:p>
                      <a:pPr marL="0" marR="0" algn="just">
                        <a:lnSpc>
                          <a:spcPct val="107000"/>
                        </a:lnSpc>
                        <a:spcBef>
                          <a:spcPts val="0"/>
                        </a:spcBef>
                        <a:spcAft>
                          <a:spcPts val="0"/>
                        </a:spcAft>
                      </a:pPr>
                      <a:r>
                        <a:rPr lang="en-US" sz="500">
                          <a:effectLst/>
                        </a:rPr>
                        <a:t>Ever terminated a pregnancy</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906068132"/>
                  </a:ext>
                </a:extLst>
              </a:tr>
              <a:tr h="98269">
                <a:tc>
                  <a:txBody>
                    <a:bodyPr/>
                    <a:lstStyle/>
                    <a:p>
                      <a:pPr marL="0" marR="0" algn="just">
                        <a:lnSpc>
                          <a:spcPct val="107000"/>
                        </a:lnSpc>
                        <a:spcBef>
                          <a:spcPts val="0"/>
                        </a:spcBef>
                        <a:spcAft>
                          <a:spcPts val="0"/>
                        </a:spcAft>
                      </a:pPr>
                      <a:r>
                        <a:rPr lang="en-US" sz="500">
                          <a:effectLst/>
                        </a:rPr>
                        <a:t>   No</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531027434"/>
                  </a:ext>
                </a:extLst>
              </a:tr>
              <a:tr h="98269">
                <a:tc>
                  <a:txBody>
                    <a:bodyPr/>
                    <a:lstStyle/>
                    <a:p>
                      <a:pPr marL="0" marR="0" algn="just">
                        <a:lnSpc>
                          <a:spcPct val="107000"/>
                        </a:lnSpc>
                        <a:spcBef>
                          <a:spcPts val="0"/>
                        </a:spcBef>
                        <a:spcAft>
                          <a:spcPts val="0"/>
                        </a:spcAft>
                      </a:pPr>
                      <a:r>
                        <a:rPr lang="en-US" sz="500">
                          <a:effectLst/>
                        </a:rPr>
                        <a:t>   Yes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1.3073</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1.2495 – 1.3675</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1913262549"/>
                  </a:ext>
                </a:extLst>
              </a:tr>
              <a:tr h="98269">
                <a:tc>
                  <a:txBody>
                    <a:bodyPr/>
                    <a:lstStyle/>
                    <a:p>
                      <a:pPr marL="0" marR="0" algn="just">
                        <a:lnSpc>
                          <a:spcPct val="107000"/>
                        </a:lnSpc>
                        <a:spcBef>
                          <a:spcPts val="0"/>
                        </a:spcBef>
                        <a:spcAft>
                          <a:spcPts val="0"/>
                        </a:spcAft>
                      </a:pPr>
                      <a:r>
                        <a:rPr lang="en-US" sz="500">
                          <a:effectLst/>
                        </a:rPr>
                        <a:t>Ever/Currently smokes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006313806"/>
                  </a:ext>
                </a:extLst>
              </a:tr>
              <a:tr h="98269">
                <a:tc>
                  <a:txBody>
                    <a:bodyPr/>
                    <a:lstStyle/>
                    <a:p>
                      <a:pPr marL="0" marR="0" algn="just">
                        <a:lnSpc>
                          <a:spcPct val="107000"/>
                        </a:lnSpc>
                        <a:spcBef>
                          <a:spcPts val="0"/>
                        </a:spcBef>
                        <a:spcAft>
                          <a:spcPts val="0"/>
                        </a:spcAft>
                      </a:pPr>
                      <a:r>
                        <a:rPr lang="en-US" sz="500">
                          <a:effectLst/>
                        </a:rPr>
                        <a:t>   No</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 </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270061670"/>
                  </a:ext>
                </a:extLst>
              </a:tr>
              <a:tr h="98269">
                <a:tc>
                  <a:txBody>
                    <a:bodyPr/>
                    <a:lstStyle/>
                    <a:p>
                      <a:pPr marL="0" marR="0" algn="just">
                        <a:lnSpc>
                          <a:spcPct val="107000"/>
                        </a:lnSpc>
                        <a:spcBef>
                          <a:spcPts val="0"/>
                        </a:spcBef>
                        <a:spcAft>
                          <a:spcPts val="0"/>
                        </a:spcAft>
                      </a:pPr>
                      <a:r>
                        <a:rPr lang="en-US" sz="500">
                          <a:effectLst/>
                        </a:rPr>
                        <a:t>   Yes</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a:effectLst/>
                        </a:rPr>
                        <a:t>1.3924</a:t>
                      </a:r>
                      <a:endParaRPr lang="en-US" sz="50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tc>
                  <a:txBody>
                    <a:bodyPr/>
                    <a:lstStyle/>
                    <a:p>
                      <a:pPr marL="0" marR="0" algn="ctr">
                        <a:lnSpc>
                          <a:spcPct val="107000"/>
                        </a:lnSpc>
                        <a:spcBef>
                          <a:spcPts val="0"/>
                        </a:spcBef>
                        <a:spcAft>
                          <a:spcPts val="0"/>
                        </a:spcAft>
                      </a:pPr>
                      <a:r>
                        <a:rPr lang="en-US" sz="500" dirty="0">
                          <a:effectLst/>
                        </a:rPr>
                        <a:t>1.1801 – 1.6400</a:t>
                      </a:r>
                      <a:endParaRPr lang="en-US" sz="500" dirty="0">
                        <a:effectLst/>
                        <a:latin typeface="Calibri" panose="020F0502020204030204" pitchFamily="34" charset="0"/>
                        <a:ea typeface="Calibri" panose="020F0502020204030204" pitchFamily="34" charset="0"/>
                        <a:cs typeface="Times New Roman" panose="02020603050405020304" pitchFamily="18" charset="0"/>
                      </a:endParaRPr>
                    </a:p>
                  </a:txBody>
                  <a:tcPr marL="29873" marR="29873" marT="0" marB="0"/>
                </a:tc>
                <a:extLst>
                  <a:ext uri="{0D108BD9-81ED-4DB2-BD59-A6C34878D82A}">
                    <a16:rowId xmlns:a16="http://schemas.microsoft.com/office/drawing/2014/main" val="4135547193"/>
                  </a:ext>
                </a:extLst>
              </a:tr>
            </a:tbl>
          </a:graphicData>
        </a:graphic>
      </p:graphicFrame>
    </p:spTree>
    <p:extLst>
      <p:ext uri="{BB962C8B-B14F-4D97-AF65-F5344CB8AC3E}">
        <p14:creationId xmlns:p14="http://schemas.microsoft.com/office/powerpoint/2010/main" val="11979296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0854A-6E04-9D84-5F12-19E1F6C64423}"/>
              </a:ext>
            </a:extLst>
          </p:cNvPr>
          <p:cNvSpPr>
            <a:spLocks noGrp="1"/>
          </p:cNvSpPr>
          <p:nvPr>
            <p:ph type="title"/>
          </p:nvPr>
        </p:nvSpPr>
        <p:spPr>
          <a:xfrm>
            <a:off x="514105" y="609600"/>
            <a:ext cx="10753452" cy="909167"/>
          </a:xfrm>
        </p:spPr>
        <p:txBody>
          <a:bodyPr/>
          <a:lstStyle/>
          <a:p>
            <a:endParaRPr lang="en-US" dirty="0"/>
          </a:p>
        </p:txBody>
      </p:sp>
      <p:graphicFrame>
        <p:nvGraphicFramePr>
          <p:cNvPr id="4" name="Content Placeholder 3">
            <a:extLst>
              <a:ext uri="{FF2B5EF4-FFF2-40B4-BE49-F238E27FC236}">
                <a16:creationId xmlns:a16="http://schemas.microsoft.com/office/drawing/2014/main" id="{1B9DBBAB-992E-0CFF-16CB-62FDBFA2534F}"/>
              </a:ext>
            </a:extLst>
          </p:cNvPr>
          <p:cNvGraphicFramePr>
            <a:graphicFrameLocks noGrp="1"/>
          </p:cNvGraphicFramePr>
          <p:nvPr>
            <p:ph idx="1"/>
            <p:extLst>
              <p:ext uri="{D42A27DB-BD31-4B8C-83A1-F6EECF244321}">
                <p14:modId xmlns:p14="http://schemas.microsoft.com/office/powerpoint/2010/main" val="235123215"/>
              </p:ext>
            </p:extLst>
          </p:nvPr>
        </p:nvGraphicFramePr>
        <p:xfrm>
          <a:off x="514105" y="1703217"/>
          <a:ext cx="10976726" cy="4799622"/>
        </p:xfrm>
        <a:graphic>
          <a:graphicData uri="http://schemas.openxmlformats.org/drawingml/2006/table">
            <a:tbl>
              <a:tblPr firstRow="1" firstCol="1" bandRow="1">
                <a:tableStyleId>{5C22544A-7EE6-4342-B048-85BDC9FD1C3A}</a:tableStyleId>
              </a:tblPr>
              <a:tblGrid>
                <a:gridCol w="4007511">
                  <a:extLst>
                    <a:ext uri="{9D8B030D-6E8A-4147-A177-3AD203B41FA5}">
                      <a16:colId xmlns:a16="http://schemas.microsoft.com/office/drawing/2014/main" val="3340274757"/>
                    </a:ext>
                  </a:extLst>
                </a:gridCol>
                <a:gridCol w="3613316">
                  <a:extLst>
                    <a:ext uri="{9D8B030D-6E8A-4147-A177-3AD203B41FA5}">
                      <a16:colId xmlns:a16="http://schemas.microsoft.com/office/drawing/2014/main" val="1447673666"/>
                    </a:ext>
                  </a:extLst>
                </a:gridCol>
                <a:gridCol w="3355899">
                  <a:extLst>
                    <a:ext uri="{9D8B030D-6E8A-4147-A177-3AD203B41FA5}">
                      <a16:colId xmlns:a16="http://schemas.microsoft.com/office/drawing/2014/main" val="89114004"/>
                    </a:ext>
                  </a:extLst>
                </a:gridCol>
              </a:tblGrid>
              <a:tr h="205593">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1200" dirty="0">
                          <a:effectLst/>
                        </a:rPr>
                        <a:t>Odds-Ratio (OR)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1200" dirty="0">
                          <a:effectLst/>
                        </a:rPr>
                        <a:t>95% CI (OR)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95912810"/>
                  </a:ext>
                </a:extLst>
              </a:tr>
              <a:tr h="80597">
                <a:tc>
                  <a:txBody>
                    <a:bodyPr/>
                    <a:lstStyle/>
                    <a:p>
                      <a:pPr marL="91440" marR="0">
                        <a:lnSpc>
                          <a:spcPct val="107000"/>
                        </a:lnSpc>
                        <a:spcBef>
                          <a:spcPts val="0"/>
                        </a:spcBef>
                        <a:spcAft>
                          <a:spcPts val="0"/>
                        </a:spcAft>
                      </a:pPr>
                      <a:r>
                        <a:rPr lang="en-US" sz="400">
                          <a:effectLst/>
                        </a:rPr>
                        <a:t>Country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326786436"/>
                  </a:ext>
                </a:extLst>
              </a:tr>
              <a:tr h="80597">
                <a:tc>
                  <a:txBody>
                    <a:bodyPr/>
                    <a:lstStyle/>
                    <a:p>
                      <a:pPr marL="0" marR="0">
                        <a:lnSpc>
                          <a:spcPct val="107000"/>
                        </a:lnSpc>
                        <a:spcBef>
                          <a:spcPts val="0"/>
                        </a:spcBef>
                        <a:spcAft>
                          <a:spcPts val="0"/>
                        </a:spcAft>
                      </a:pPr>
                      <a:r>
                        <a:rPr lang="en-US" sz="400">
                          <a:effectLst/>
                        </a:rPr>
                        <a:t>   Nigeria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742085602"/>
                  </a:ext>
                </a:extLst>
              </a:tr>
              <a:tr h="80597">
                <a:tc>
                  <a:txBody>
                    <a:bodyPr/>
                    <a:lstStyle/>
                    <a:p>
                      <a:pPr marL="0" marR="0">
                        <a:lnSpc>
                          <a:spcPct val="107000"/>
                        </a:lnSpc>
                        <a:spcBef>
                          <a:spcPts val="0"/>
                        </a:spcBef>
                        <a:spcAft>
                          <a:spcPts val="0"/>
                        </a:spcAft>
                      </a:pPr>
                      <a:r>
                        <a:rPr lang="en-US" sz="400">
                          <a:effectLst/>
                        </a:rPr>
                        <a:t>   Ghana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181.9341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157.8816 – 210.1316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937512151"/>
                  </a:ext>
                </a:extLst>
              </a:tr>
              <a:tr h="80597">
                <a:tc>
                  <a:txBody>
                    <a:bodyPr/>
                    <a:lstStyle/>
                    <a:p>
                      <a:pPr marL="0" marR="0">
                        <a:lnSpc>
                          <a:spcPct val="107000"/>
                        </a:lnSpc>
                        <a:spcBef>
                          <a:spcPts val="0"/>
                        </a:spcBef>
                        <a:spcAft>
                          <a:spcPts val="0"/>
                        </a:spcAft>
                      </a:pPr>
                      <a:r>
                        <a:rPr lang="en-US" sz="400">
                          <a:effectLst/>
                        </a:rPr>
                        <a:t>   Gabon</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115.3262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98.4569 – 135.3495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4254636785"/>
                  </a:ext>
                </a:extLst>
              </a:tr>
              <a:tr h="80597">
                <a:tc>
                  <a:txBody>
                    <a:bodyPr/>
                    <a:lstStyle/>
                    <a:p>
                      <a:pPr marL="0" marR="0">
                        <a:lnSpc>
                          <a:spcPct val="107000"/>
                        </a:lnSpc>
                        <a:spcBef>
                          <a:spcPts val="0"/>
                        </a:spcBef>
                        <a:spcAft>
                          <a:spcPts val="0"/>
                        </a:spcAft>
                      </a:pPr>
                      <a:r>
                        <a:rPr lang="en-US" sz="400">
                          <a:effectLst/>
                        </a:rPr>
                        <a:t>   Kenya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9.5147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8.2494 – 10.9905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919261334"/>
                  </a:ext>
                </a:extLst>
              </a:tr>
              <a:tr h="80597">
                <a:tc>
                  <a:txBody>
                    <a:bodyPr/>
                    <a:lstStyle/>
                    <a:p>
                      <a:pPr marL="0" marR="0">
                        <a:lnSpc>
                          <a:spcPct val="107000"/>
                        </a:lnSpc>
                        <a:spcBef>
                          <a:spcPts val="0"/>
                        </a:spcBef>
                        <a:spcAft>
                          <a:spcPts val="0"/>
                        </a:spcAft>
                      </a:pPr>
                      <a:r>
                        <a:rPr lang="en-US" sz="400">
                          <a:effectLst/>
                        </a:rPr>
                        <a:t>   Zimbabwe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5.4552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4.5938 – 6.4789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367490911"/>
                  </a:ext>
                </a:extLst>
              </a:tr>
              <a:tr h="80597">
                <a:tc>
                  <a:txBody>
                    <a:bodyPr/>
                    <a:lstStyle/>
                    <a:p>
                      <a:pPr marL="0" marR="0">
                        <a:lnSpc>
                          <a:spcPct val="107000"/>
                        </a:lnSpc>
                        <a:spcBef>
                          <a:spcPts val="0"/>
                        </a:spcBef>
                        <a:spcAft>
                          <a:spcPts val="0"/>
                        </a:spcAft>
                      </a:pPr>
                      <a:r>
                        <a:rPr lang="en-US" sz="400">
                          <a:effectLst/>
                        </a:rPr>
                        <a:t>    South Africa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5.0290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3.9410 – 6.3821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563316777"/>
                  </a:ext>
                </a:extLst>
              </a:tr>
              <a:tr h="80597">
                <a:tc>
                  <a:txBody>
                    <a:bodyPr/>
                    <a:lstStyle/>
                    <a:p>
                      <a:pPr marL="0" marR="0">
                        <a:lnSpc>
                          <a:spcPct val="107000"/>
                        </a:lnSpc>
                        <a:spcBef>
                          <a:spcPts val="0"/>
                        </a:spcBef>
                        <a:spcAft>
                          <a:spcPts val="0"/>
                        </a:spcAft>
                      </a:pPr>
                      <a:r>
                        <a:rPr lang="en-US" sz="400">
                          <a:effectLst/>
                        </a:rPr>
                        <a:t>   Angola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4.5376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3.8137 – 5.3985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65904396"/>
                  </a:ext>
                </a:extLst>
              </a:tr>
              <a:tr h="80597">
                <a:tc>
                  <a:txBody>
                    <a:bodyPr/>
                    <a:lstStyle/>
                    <a:p>
                      <a:pPr marL="0" marR="0">
                        <a:lnSpc>
                          <a:spcPct val="107000"/>
                        </a:lnSpc>
                        <a:spcBef>
                          <a:spcPts val="0"/>
                        </a:spcBef>
                        <a:spcAft>
                          <a:spcPts val="0"/>
                        </a:spcAft>
                      </a:pPr>
                      <a:r>
                        <a:rPr lang="en-US" sz="400">
                          <a:effectLst/>
                        </a:rPr>
                        <a:t>   Mali</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3.6111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2.9696 – 4.3814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740743655"/>
                  </a:ext>
                </a:extLst>
              </a:tr>
              <a:tr h="80597">
                <a:tc>
                  <a:txBody>
                    <a:bodyPr/>
                    <a:lstStyle/>
                    <a:p>
                      <a:pPr marL="0" marR="0">
                        <a:lnSpc>
                          <a:spcPct val="107000"/>
                        </a:lnSpc>
                        <a:spcBef>
                          <a:spcPts val="0"/>
                        </a:spcBef>
                        <a:spcAft>
                          <a:spcPts val="0"/>
                        </a:spcAft>
                      </a:pPr>
                      <a:r>
                        <a:rPr lang="en-US" sz="400">
                          <a:effectLst/>
                        </a:rPr>
                        <a:t>   Egypt</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2.3141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2.0091 – 2.6686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583319093"/>
                  </a:ext>
                </a:extLst>
              </a:tr>
              <a:tr h="80597">
                <a:tc>
                  <a:txBody>
                    <a:bodyPr/>
                    <a:lstStyle/>
                    <a:p>
                      <a:pPr marL="0" marR="0">
                        <a:lnSpc>
                          <a:spcPct val="107000"/>
                        </a:lnSpc>
                        <a:spcBef>
                          <a:spcPts val="0"/>
                        </a:spcBef>
                        <a:spcAft>
                          <a:spcPts val="0"/>
                        </a:spcAft>
                      </a:pPr>
                      <a:r>
                        <a:rPr lang="en-US" sz="400">
                          <a:effectLst/>
                        </a:rPr>
                        <a:t>   Ethiopia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2.1874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1.8131 – 2.6327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221945859"/>
                  </a:ext>
                </a:extLst>
              </a:tr>
              <a:tr h="80597">
                <a:tc>
                  <a:txBody>
                    <a:bodyPr/>
                    <a:lstStyle/>
                    <a:p>
                      <a:pPr marL="0" marR="0">
                        <a:lnSpc>
                          <a:spcPct val="107000"/>
                        </a:lnSpc>
                        <a:spcBef>
                          <a:spcPts val="0"/>
                        </a:spcBef>
                        <a:spcAft>
                          <a:spcPts val="0"/>
                        </a:spcAft>
                      </a:pPr>
                      <a:r>
                        <a:rPr lang="en-US" sz="400">
                          <a:effectLst/>
                        </a:rPr>
                        <a:t>   Zambia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0.8700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0.6911 – 1.0872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900111838"/>
                  </a:ext>
                </a:extLst>
              </a:tr>
              <a:tr h="80597">
                <a:tc>
                  <a:txBody>
                    <a:bodyPr/>
                    <a:lstStyle/>
                    <a:p>
                      <a:pPr marL="0" marR="0">
                        <a:lnSpc>
                          <a:spcPct val="107000"/>
                        </a:lnSpc>
                        <a:spcBef>
                          <a:spcPts val="0"/>
                        </a:spcBef>
                        <a:spcAft>
                          <a:spcPts val="0"/>
                        </a:spcAft>
                      </a:pPr>
                      <a:r>
                        <a:rPr lang="en-US" sz="400">
                          <a:effectLst/>
                        </a:rPr>
                        <a:t>Type of place of residence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589688851"/>
                  </a:ext>
                </a:extLst>
              </a:tr>
              <a:tr h="80597">
                <a:tc>
                  <a:txBody>
                    <a:bodyPr/>
                    <a:lstStyle/>
                    <a:p>
                      <a:pPr marL="0" marR="0">
                        <a:lnSpc>
                          <a:spcPct val="107000"/>
                        </a:lnSpc>
                        <a:spcBef>
                          <a:spcPts val="0"/>
                        </a:spcBef>
                        <a:spcAft>
                          <a:spcPts val="0"/>
                        </a:spcAft>
                      </a:pPr>
                      <a:r>
                        <a:rPr lang="en-US" sz="400">
                          <a:effectLst/>
                        </a:rPr>
                        <a:t>   Rural</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777780797"/>
                  </a:ext>
                </a:extLst>
              </a:tr>
              <a:tr h="80597">
                <a:tc>
                  <a:txBody>
                    <a:bodyPr/>
                    <a:lstStyle/>
                    <a:p>
                      <a:pPr marL="0" marR="0">
                        <a:lnSpc>
                          <a:spcPct val="107000"/>
                        </a:lnSpc>
                        <a:spcBef>
                          <a:spcPts val="0"/>
                        </a:spcBef>
                        <a:spcAft>
                          <a:spcPts val="0"/>
                        </a:spcAft>
                      </a:pPr>
                      <a:r>
                        <a:rPr lang="en-US" sz="400">
                          <a:effectLst/>
                        </a:rPr>
                        <a:t>   Urban</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0.9030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0.8342 – 0.9774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322935559"/>
                  </a:ext>
                </a:extLst>
              </a:tr>
              <a:tr h="80597">
                <a:tc>
                  <a:txBody>
                    <a:bodyPr/>
                    <a:lstStyle/>
                    <a:p>
                      <a:pPr marL="0" marR="0">
                        <a:lnSpc>
                          <a:spcPct val="107000"/>
                        </a:lnSpc>
                        <a:spcBef>
                          <a:spcPts val="0"/>
                        </a:spcBef>
                        <a:spcAft>
                          <a:spcPts val="0"/>
                        </a:spcAft>
                      </a:pPr>
                      <a:r>
                        <a:rPr lang="en-US" sz="400">
                          <a:effectLst/>
                        </a:rPr>
                        <a:t>Age Group</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066829618"/>
                  </a:ext>
                </a:extLst>
              </a:tr>
              <a:tr h="80597">
                <a:tc>
                  <a:txBody>
                    <a:bodyPr/>
                    <a:lstStyle/>
                    <a:p>
                      <a:pPr marL="0" marR="0">
                        <a:lnSpc>
                          <a:spcPct val="107000"/>
                        </a:lnSpc>
                        <a:spcBef>
                          <a:spcPts val="0"/>
                        </a:spcBef>
                        <a:spcAft>
                          <a:spcPts val="0"/>
                        </a:spcAft>
                      </a:pPr>
                      <a:r>
                        <a:rPr lang="en-US" sz="400">
                          <a:effectLst/>
                        </a:rPr>
                        <a:t>   15 – 19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256202969"/>
                  </a:ext>
                </a:extLst>
              </a:tr>
              <a:tr h="80597">
                <a:tc>
                  <a:txBody>
                    <a:bodyPr/>
                    <a:lstStyle/>
                    <a:p>
                      <a:pPr marL="0" marR="0">
                        <a:lnSpc>
                          <a:spcPct val="107000"/>
                        </a:lnSpc>
                        <a:spcBef>
                          <a:spcPts val="0"/>
                        </a:spcBef>
                        <a:spcAft>
                          <a:spcPts val="0"/>
                        </a:spcAft>
                      </a:pPr>
                      <a:r>
                        <a:rPr lang="en-US" sz="400">
                          <a:effectLst/>
                        </a:rPr>
                        <a:t>   20 – 24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1.0668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0.9168 – 1.2435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699061641"/>
                  </a:ext>
                </a:extLst>
              </a:tr>
              <a:tr h="80597">
                <a:tc>
                  <a:txBody>
                    <a:bodyPr/>
                    <a:lstStyle/>
                    <a:p>
                      <a:pPr marL="0" marR="0">
                        <a:lnSpc>
                          <a:spcPct val="107000"/>
                        </a:lnSpc>
                        <a:spcBef>
                          <a:spcPts val="0"/>
                        </a:spcBef>
                        <a:spcAft>
                          <a:spcPts val="0"/>
                        </a:spcAft>
                      </a:pPr>
                      <a:r>
                        <a:rPr lang="en-US" sz="400">
                          <a:effectLst/>
                        </a:rPr>
                        <a:t>   25 – 29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1.4941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1.2869 – 1.7382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191089471"/>
                  </a:ext>
                </a:extLst>
              </a:tr>
              <a:tr h="80597">
                <a:tc>
                  <a:txBody>
                    <a:bodyPr/>
                    <a:lstStyle/>
                    <a:p>
                      <a:pPr marL="0" marR="0">
                        <a:lnSpc>
                          <a:spcPct val="107000"/>
                        </a:lnSpc>
                        <a:spcBef>
                          <a:spcPts val="0"/>
                        </a:spcBef>
                        <a:spcAft>
                          <a:spcPts val="0"/>
                        </a:spcAft>
                      </a:pPr>
                      <a:r>
                        <a:rPr lang="en-US" sz="400">
                          <a:effectLst/>
                        </a:rPr>
                        <a:t>   30 – 34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1.9443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1.6693 – 2.7458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440322462"/>
                  </a:ext>
                </a:extLst>
              </a:tr>
              <a:tr h="80597">
                <a:tc>
                  <a:txBody>
                    <a:bodyPr/>
                    <a:lstStyle/>
                    <a:p>
                      <a:pPr marL="0" marR="0">
                        <a:lnSpc>
                          <a:spcPct val="107000"/>
                        </a:lnSpc>
                        <a:spcBef>
                          <a:spcPts val="0"/>
                        </a:spcBef>
                        <a:spcAft>
                          <a:spcPts val="0"/>
                        </a:spcAft>
                      </a:pPr>
                      <a:r>
                        <a:rPr lang="en-US" sz="400">
                          <a:effectLst/>
                        </a:rPr>
                        <a:t>   35 – 39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2.377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1.9938 – 2.7458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859467771"/>
                  </a:ext>
                </a:extLst>
              </a:tr>
              <a:tr h="80597">
                <a:tc>
                  <a:txBody>
                    <a:bodyPr/>
                    <a:lstStyle/>
                    <a:p>
                      <a:pPr marL="0" marR="0">
                        <a:lnSpc>
                          <a:spcPct val="107000"/>
                        </a:lnSpc>
                        <a:spcBef>
                          <a:spcPts val="0"/>
                        </a:spcBef>
                        <a:spcAft>
                          <a:spcPts val="0"/>
                        </a:spcAft>
                      </a:pPr>
                      <a:r>
                        <a:rPr lang="en-US" sz="400">
                          <a:effectLst/>
                        </a:rPr>
                        <a:t>   40 – 44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2.4235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2.0260 – 2.9021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579673578"/>
                  </a:ext>
                </a:extLst>
              </a:tr>
              <a:tr h="80597">
                <a:tc>
                  <a:txBody>
                    <a:bodyPr/>
                    <a:lstStyle/>
                    <a:p>
                      <a:pPr marL="0" marR="0" algn="just">
                        <a:lnSpc>
                          <a:spcPct val="107000"/>
                        </a:lnSpc>
                        <a:spcBef>
                          <a:spcPts val="0"/>
                        </a:spcBef>
                        <a:spcAft>
                          <a:spcPts val="0"/>
                        </a:spcAft>
                      </a:pPr>
                      <a:r>
                        <a:rPr lang="en-US" sz="400">
                          <a:effectLst/>
                        </a:rPr>
                        <a:t>   45 – 49 years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1.9022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1.4660 – 2.4619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9047409"/>
                  </a:ext>
                </a:extLst>
              </a:tr>
              <a:tr h="80597">
                <a:tc>
                  <a:txBody>
                    <a:bodyPr/>
                    <a:lstStyle/>
                    <a:p>
                      <a:pPr marL="0" marR="0" algn="just">
                        <a:lnSpc>
                          <a:spcPct val="107000"/>
                        </a:lnSpc>
                        <a:spcBef>
                          <a:spcPts val="0"/>
                        </a:spcBef>
                        <a:spcAft>
                          <a:spcPts val="0"/>
                        </a:spcAft>
                      </a:pPr>
                      <a:r>
                        <a:rPr lang="en-US" sz="400">
                          <a:effectLst/>
                        </a:rPr>
                        <a:t>Level of Education</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422867177"/>
                  </a:ext>
                </a:extLst>
              </a:tr>
              <a:tr h="80597">
                <a:tc>
                  <a:txBody>
                    <a:bodyPr/>
                    <a:lstStyle/>
                    <a:p>
                      <a:pPr marL="0" marR="0" algn="just">
                        <a:lnSpc>
                          <a:spcPct val="107000"/>
                        </a:lnSpc>
                        <a:spcBef>
                          <a:spcPts val="0"/>
                        </a:spcBef>
                        <a:spcAft>
                          <a:spcPts val="0"/>
                        </a:spcAft>
                      </a:pPr>
                      <a:r>
                        <a:rPr lang="en-US" sz="400">
                          <a:effectLst/>
                        </a:rPr>
                        <a:t>   No education</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249711132"/>
                  </a:ext>
                </a:extLst>
              </a:tr>
              <a:tr h="80597">
                <a:tc>
                  <a:txBody>
                    <a:bodyPr/>
                    <a:lstStyle/>
                    <a:p>
                      <a:pPr marL="0" marR="0" algn="just">
                        <a:lnSpc>
                          <a:spcPct val="107000"/>
                        </a:lnSpc>
                        <a:spcBef>
                          <a:spcPts val="0"/>
                        </a:spcBef>
                        <a:spcAft>
                          <a:spcPts val="0"/>
                        </a:spcAft>
                      </a:pPr>
                      <a:r>
                        <a:rPr lang="en-US" sz="400">
                          <a:effectLst/>
                        </a:rPr>
                        <a:t>   Primary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1.3513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1.2135 – 1.5051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341067494"/>
                  </a:ext>
                </a:extLst>
              </a:tr>
              <a:tr h="80597">
                <a:tc>
                  <a:txBody>
                    <a:bodyPr/>
                    <a:lstStyle/>
                    <a:p>
                      <a:pPr marL="0" marR="0" algn="just">
                        <a:lnSpc>
                          <a:spcPct val="107000"/>
                        </a:lnSpc>
                        <a:spcBef>
                          <a:spcPts val="0"/>
                        </a:spcBef>
                        <a:spcAft>
                          <a:spcPts val="0"/>
                        </a:spcAft>
                      </a:pPr>
                      <a:r>
                        <a:rPr lang="en-US" sz="400">
                          <a:effectLst/>
                        </a:rPr>
                        <a:t>   Secondary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1.7948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1.6081 – 2.0042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898196142"/>
                  </a:ext>
                </a:extLst>
              </a:tr>
              <a:tr h="80597">
                <a:tc>
                  <a:txBody>
                    <a:bodyPr/>
                    <a:lstStyle/>
                    <a:p>
                      <a:pPr marL="0" marR="0" algn="just">
                        <a:lnSpc>
                          <a:spcPct val="107000"/>
                        </a:lnSpc>
                        <a:spcBef>
                          <a:spcPts val="0"/>
                        </a:spcBef>
                        <a:spcAft>
                          <a:spcPts val="0"/>
                        </a:spcAft>
                      </a:pPr>
                      <a:r>
                        <a:rPr lang="en-US" sz="400">
                          <a:effectLst/>
                        </a:rPr>
                        <a:t>   Higher/Tertiary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9.2190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8.0673 – 10.5415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609561090"/>
                  </a:ext>
                </a:extLst>
              </a:tr>
              <a:tr h="80597">
                <a:tc>
                  <a:txBody>
                    <a:bodyPr/>
                    <a:lstStyle/>
                    <a:p>
                      <a:pPr marL="0" marR="0" algn="just">
                        <a:lnSpc>
                          <a:spcPct val="107000"/>
                        </a:lnSpc>
                        <a:spcBef>
                          <a:spcPts val="0"/>
                        </a:spcBef>
                        <a:spcAft>
                          <a:spcPts val="0"/>
                        </a:spcAft>
                      </a:pPr>
                      <a:r>
                        <a:rPr lang="en-US" sz="400">
                          <a:effectLst/>
                        </a:rPr>
                        <a:t>Wealth Index</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967949494"/>
                  </a:ext>
                </a:extLst>
              </a:tr>
              <a:tr h="80597">
                <a:tc>
                  <a:txBody>
                    <a:bodyPr/>
                    <a:lstStyle/>
                    <a:p>
                      <a:pPr marL="0" marR="0" algn="just">
                        <a:lnSpc>
                          <a:spcPct val="107000"/>
                        </a:lnSpc>
                        <a:spcBef>
                          <a:spcPts val="0"/>
                        </a:spcBef>
                        <a:spcAft>
                          <a:spcPts val="0"/>
                        </a:spcAft>
                      </a:pPr>
                      <a:r>
                        <a:rPr lang="en-US" sz="400">
                          <a:effectLst/>
                        </a:rPr>
                        <a:t>   Poorest</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963187918"/>
                  </a:ext>
                </a:extLst>
              </a:tr>
              <a:tr h="80597">
                <a:tc>
                  <a:txBody>
                    <a:bodyPr/>
                    <a:lstStyle/>
                    <a:p>
                      <a:pPr marL="0" marR="0" algn="just">
                        <a:lnSpc>
                          <a:spcPct val="107000"/>
                        </a:lnSpc>
                        <a:spcBef>
                          <a:spcPts val="0"/>
                        </a:spcBef>
                        <a:spcAft>
                          <a:spcPts val="0"/>
                        </a:spcAft>
                      </a:pPr>
                      <a:r>
                        <a:rPr lang="en-US" sz="400">
                          <a:effectLst/>
                        </a:rPr>
                        <a:t>   Poorer</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0.7996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0.7223 – 0.8850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448938505"/>
                  </a:ext>
                </a:extLst>
              </a:tr>
              <a:tr h="80597">
                <a:tc>
                  <a:txBody>
                    <a:bodyPr/>
                    <a:lstStyle/>
                    <a:p>
                      <a:pPr marL="0" marR="0" algn="just">
                        <a:lnSpc>
                          <a:spcPct val="107000"/>
                        </a:lnSpc>
                        <a:spcBef>
                          <a:spcPts val="0"/>
                        </a:spcBef>
                        <a:spcAft>
                          <a:spcPts val="0"/>
                        </a:spcAft>
                      </a:pPr>
                      <a:r>
                        <a:rPr lang="en-US" sz="400">
                          <a:effectLst/>
                        </a:rPr>
                        <a:t>   Middle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0.8771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0.7875 – 0.9768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720605144"/>
                  </a:ext>
                </a:extLst>
              </a:tr>
              <a:tr h="80597">
                <a:tc>
                  <a:txBody>
                    <a:bodyPr/>
                    <a:lstStyle/>
                    <a:p>
                      <a:pPr marL="0" marR="0" algn="just">
                        <a:lnSpc>
                          <a:spcPct val="107000"/>
                        </a:lnSpc>
                        <a:spcBef>
                          <a:spcPts val="0"/>
                        </a:spcBef>
                        <a:spcAft>
                          <a:spcPts val="0"/>
                        </a:spcAft>
                      </a:pPr>
                      <a:r>
                        <a:rPr lang="en-US" sz="400">
                          <a:effectLst/>
                        </a:rPr>
                        <a:t>   Richer</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1.1442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1.0185 – 1.2855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298557796"/>
                  </a:ext>
                </a:extLst>
              </a:tr>
              <a:tr h="80597">
                <a:tc>
                  <a:txBody>
                    <a:bodyPr/>
                    <a:lstStyle/>
                    <a:p>
                      <a:pPr marL="0" marR="0" algn="just">
                        <a:lnSpc>
                          <a:spcPct val="107000"/>
                        </a:lnSpc>
                        <a:spcBef>
                          <a:spcPts val="0"/>
                        </a:spcBef>
                        <a:spcAft>
                          <a:spcPts val="0"/>
                        </a:spcAft>
                      </a:pPr>
                      <a:r>
                        <a:rPr lang="en-US" sz="400">
                          <a:effectLst/>
                        </a:rPr>
                        <a:t>   Richest</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2.1695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1.9039 – 2.4731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381828043"/>
                  </a:ext>
                </a:extLst>
              </a:tr>
              <a:tr h="80597">
                <a:tc>
                  <a:txBody>
                    <a:bodyPr/>
                    <a:lstStyle/>
                    <a:p>
                      <a:pPr marL="0" marR="0" algn="just">
                        <a:lnSpc>
                          <a:spcPct val="107000"/>
                        </a:lnSpc>
                        <a:spcBef>
                          <a:spcPts val="0"/>
                        </a:spcBef>
                        <a:spcAft>
                          <a:spcPts val="0"/>
                        </a:spcAft>
                      </a:pPr>
                      <a:r>
                        <a:rPr lang="en-US" sz="400">
                          <a:effectLst/>
                        </a:rPr>
                        <a:t>Marital Status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774934788"/>
                  </a:ext>
                </a:extLst>
              </a:tr>
              <a:tr h="80597">
                <a:tc>
                  <a:txBody>
                    <a:bodyPr/>
                    <a:lstStyle/>
                    <a:p>
                      <a:pPr marL="0" marR="0" algn="just">
                        <a:lnSpc>
                          <a:spcPct val="107000"/>
                        </a:lnSpc>
                        <a:spcBef>
                          <a:spcPts val="0"/>
                        </a:spcBef>
                        <a:spcAft>
                          <a:spcPts val="0"/>
                        </a:spcAft>
                      </a:pPr>
                      <a:r>
                        <a:rPr lang="en-US" sz="400">
                          <a:effectLst/>
                        </a:rPr>
                        <a:t>   Married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590389149"/>
                  </a:ext>
                </a:extLst>
              </a:tr>
              <a:tr h="80597">
                <a:tc>
                  <a:txBody>
                    <a:bodyPr/>
                    <a:lstStyle/>
                    <a:p>
                      <a:pPr marL="0" marR="0" algn="just">
                        <a:lnSpc>
                          <a:spcPct val="107000"/>
                        </a:lnSpc>
                        <a:spcBef>
                          <a:spcPts val="0"/>
                        </a:spcBef>
                        <a:spcAft>
                          <a:spcPts val="0"/>
                        </a:spcAft>
                      </a:pPr>
                      <a:r>
                        <a:rPr lang="en-US" sz="400">
                          <a:effectLst/>
                        </a:rPr>
                        <a:t>   Formerly married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0.6501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0.5666 – 0.7445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325133047"/>
                  </a:ext>
                </a:extLst>
              </a:tr>
              <a:tr h="80597">
                <a:tc>
                  <a:txBody>
                    <a:bodyPr/>
                    <a:lstStyle/>
                    <a:p>
                      <a:pPr marL="0" marR="0" algn="just">
                        <a:lnSpc>
                          <a:spcPct val="107000"/>
                        </a:lnSpc>
                        <a:spcBef>
                          <a:spcPts val="0"/>
                        </a:spcBef>
                        <a:spcAft>
                          <a:spcPts val="0"/>
                        </a:spcAft>
                      </a:pPr>
                      <a:r>
                        <a:rPr lang="en-US" sz="400">
                          <a:effectLst/>
                        </a:rPr>
                        <a:t>   Never married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0.8905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0.8082 – 0.9810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686232505"/>
                  </a:ext>
                </a:extLst>
              </a:tr>
              <a:tr h="80597">
                <a:tc>
                  <a:txBody>
                    <a:bodyPr/>
                    <a:lstStyle/>
                    <a:p>
                      <a:pPr marL="0" marR="0" algn="just">
                        <a:lnSpc>
                          <a:spcPct val="107000"/>
                        </a:lnSpc>
                        <a:spcBef>
                          <a:spcPts val="0"/>
                        </a:spcBef>
                        <a:spcAft>
                          <a:spcPts val="0"/>
                        </a:spcAft>
                      </a:pPr>
                      <a:r>
                        <a:rPr lang="en-US" sz="400" dirty="0">
                          <a:effectLst/>
                        </a:rPr>
                        <a:t>Current contraceptive method</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040868600"/>
                  </a:ext>
                </a:extLst>
              </a:tr>
              <a:tr h="80597">
                <a:tc>
                  <a:txBody>
                    <a:bodyPr/>
                    <a:lstStyle/>
                    <a:p>
                      <a:pPr marL="0" marR="0" algn="just">
                        <a:lnSpc>
                          <a:spcPct val="107000"/>
                        </a:lnSpc>
                        <a:spcBef>
                          <a:spcPts val="0"/>
                        </a:spcBef>
                        <a:spcAft>
                          <a:spcPts val="0"/>
                        </a:spcAft>
                      </a:pPr>
                      <a:r>
                        <a:rPr lang="en-US" sz="400" dirty="0">
                          <a:effectLst/>
                        </a:rPr>
                        <a:t>   None</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232155182"/>
                  </a:ext>
                </a:extLst>
              </a:tr>
              <a:tr h="80597">
                <a:tc>
                  <a:txBody>
                    <a:bodyPr/>
                    <a:lstStyle/>
                    <a:p>
                      <a:pPr marL="0" marR="0" algn="just">
                        <a:lnSpc>
                          <a:spcPct val="107000"/>
                        </a:lnSpc>
                        <a:spcBef>
                          <a:spcPts val="0"/>
                        </a:spcBef>
                        <a:spcAft>
                          <a:spcPts val="0"/>
                        </a:spcAft>
                      </a:pPr>
                      <a:r>
                        <a:rPr lang="en-US" sz="400" dirty="0">
                          <a:effectLst/>
                        </a:rPr>
                        <a:t>   Non-modern method</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0.9381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0.8102 – 1.0846</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697338463"/>
                  </a:ext>
                </a:extLst>
              </a:tr>
              <a:tr h="80597">
                <a:tc>
                  <a:txBody>
                    <a:bodyPr/>
                    <a:lstStyle/>
                    <a:p>
                      <a:pPr marL="0" marR="0" algn="just">
                        <a:lnSpc>
                          <a:spcPct val="107000"/>
                        </a:lnSpc>
                        <a:spcBef>
                          <a:spcPts val="0"/>
                        </a:spcBef>
                        <a:spcAft>
                          <a:spcPts val="0"/>
                        </a:spcAft>
                      </a:pPr>
                      <a:r>
                        <a:rPr lang="en-US" sz="400">
                          <a:effectLst/>
                        </a:rPr>
                        <a:t>   Modern method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1.0974</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1.0205 – 1.1803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912366076"/>
                  </a:ext>
                </a:extLst>
              </a:tr>
              <a:tr h="80597">
                <a:tc>
                  <a:txBody>
                    <a:bodyPr/>
                    <a:lstStyle/>
                    <a:p>
                      <a:pPr marL="0" marR="0" algn="just">
                        <a:lnSpc>
                          <a:spcPct val="107000"/>
                        </a:lnSpc>
                        <a:spcBef>
                          <a:spcPts val="0"/>
                        </a:spcBef>
                        <a:spcAft>
                          <a:spcPts val="0"/>
                        </a:spcAft>
                      </a:pPr>
                      <a:r>
                        <a:rPr lang="en-US" sz="400">
                          <a:effectLst/>
                        </a:rPr>
                        <a:t>Currently pregnant</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539827952"/>
                  </a:ext>
                </a:extLst>
              </a:tr>
              <a:tr h="80597">
                <a:tc>
                  <a:txBody>
                    <a:bodyPr/>
                    <a:lstStyle/>
                    <a:p>
                      <a:pPr marL="0" marR="0" algn="just">
                        <a:lnSpc>
                          <a:spcPct val="107000"/>
                        </a:lnSpc>
                        <a:spcBef>
                          <a:spcPts val="0"/>
                        </a:spcBef>
                        <a:spcAft>
                          <a:spcPts val="0"/>
                        </a:spcAft>
                      </a:pPr>
                      <a:r>
                        <a:rPr lang="en-US" sz="400">
                          <a:effectLst/>
                        </a:rPr>
                        <a:t>   No</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277388404"/>
                  </a:ext>
                </a:extLst>
              </a:tr>
              <a:tr h="80597">
                <a:tc>
                  <a:txBody>
                    <a:bodyPr/>
                    <a:lstStyle/>
                    <a:p>
                      <a:pPr marL="0" marR="0" algn="just">
                        <a:lnSpc>
                          <a:spcPct val="107000"/>
                        </a:lnSpc>
                        <a:spcBef>
                          <a:spcPts val="0"/>
                        </a:spcBef>
                        <a:spcAft>
                          <a:spcPts val="0"/>
                        </a:spcAft>
                      </a:pPr>
                      <a:r>
                        <a:rPr lang="en-US" sz="400">
                          <a:effectLst/>
                        </a:rPr>
                        <a:t>   Yes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1.1419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1.0272 – 1.2683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584372806"/>
                  </a:ext>
                </a:extLst>
              </a:tr>
              <a:tr h="80597">
                <a:tc>
                  <a:txBody>
                    <a:bodyPr/>
                    <a:lstStyle/>
                    <a:p>
                      <a:pPr marL="0" marR="0" algn="just">
                        <a:lnSpc>
                          <a:spcPct val="107000"/>
                        </a:lnSpc>
                        <a:spcBef>
                          <a:spcPts val="0"/>
                        </a:spcBef>
                        <a:spcAft>
                          <a:spcPts val="0"/>
                        </a:spcAft>
                      </a:pPr>
                      <a:r>
                        <a:rPr lang="en-US" sz="400">
                          <a:effectLst/>
                        </a:rPr>
                        <a:t>ANC facility used (at last delivery)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4269400339"/>
                  </a:ext>
                </a:extLst>
              </a:tr>
              <a:tr h="80597">
                <a:tc>
                  <a:txBody>
                    <a:bodyPr/>
                    <a:lstStyle/>
                    <a:p>
                      <a:pPr marL="0" marR="0" algn="just">
                        <a:lnSpc>
                          <a:spcPct val="107000"/>
                        </a:lnSpc>
                        <a:spcBef>
                          <a:spcPts val="0"/>
                        </a:spcBef>
                        <a:spcAft>
                          <a:spcPts val="0"/>
                        </a:spcAft>
                      </a:pPr>
                      <a:r>
                        <a:rPr lang="en-US" sz="400">
                          <a:effectLst/>
                        </a:rPr>
                        <a:t>   Non-health 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601897776"/>
                  </a:ext>
                </a:extLst>
              </a:tr>
              <a:tr h="80597">
                <a:tc>
                  <a:txBody>
                    <a:bodyPr/>
                    <a:lstStyle/>
                    <a:p>
                      <a:pPr marL="0" marR="0" algn="just">
                        <a:lnSpc>
                          <a:spcPct val="107000"/>
                        </a:lnSpc>
                        <a:spcBef>
                          <a:spcPts val="0"/>
                        </a:spcBef>
                        <a:spcAft>
                          <a:spcPts val="0"/>
                        </a:spcAft>
                      </a:pPr>
                      <a:r>
                        <a:rPr lang="en-US" sz="400">
                          <a:effectLst/>
                        </a:rPr>
                        <a:t>   Health 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1.3028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1.1594 – 1.4651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958457980"/>
                  </a:ext>
                </a:extLst>
              </a:tr>
              <a:tr h="80597">
                <a:tc>
                  <a:txBody>
                    <a:bodyPr/>
                    <a:lstStyle/>
                    <a:p>
                      <a:pPr marL="0" marR="0" algn="just">
                        <a:lnSpc>
                          <a:spcPct val="107000"/>
                        </a:lnSpc>
                        <a:spcBef>
                          <a:spcPts val="0"/>
                        </a:spcBef>
                        <a:spcAft>
                          <a:spcPts val="0"/>
                        </a:spcAft>
                      </a:pPr>
                      <a:r>
                        <a:rPr lang="en-US" sz="400" dirty="0">
                          <a:effectLst/>
                        </a:rPr>
                        <a:t>CS at last birth</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781094273"/>
                  </a:ext>
                </a:extLst>
              </a:tr>
              <a:tr h="80597">
                <a:tc>
                  <a:txBody>
                    <a:bodyPr/>
                    <a:lstStyle/>
                    <a:p>
                      <a:pPr marL="0" marR="0" algn="just">
                        <a:lnSpc>
                          <a:spcPct val="107000"/>
                        </a:lnSpc>
                        <a:spcBef>
                          <a:spcPts val="0"/>
                        </a:spcBef>
                        <a:spcAft>
                          <a:spcPts val="0"/>
                        </a:spcAft>
                      </a:pPr>
                      <a:r>
                        <a:rPr lang="en-US" sz="400" dirty="0">
                          <a:effectLst/>
                        </a:rPr>
                        <a:t>   No</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768372956"/>
                  </a:ext>
                </a:extLst>
              </a:tr>
              <a:tr h="80597">
                <a:tc>
                  <a:txBody>
                    <a:bodyPr/>
                    <a:lstStyle/>
                    <a:p>
                      <a:pPr marL="0" marR="0" algn="just">
                        <a:lnSpc>
                          <a:spcPct val="107000"/>
                        </a:lnSpc>
                        <a:spcBef>
                          <a:spcPts val="0"/>
                        </a:spcBef>
                        <a:spcAft>
                          <a:spcPts val="0"/>
                        </a:spcAft>
                      </a:pPr>
                      <a:r>
                        <a:rPr lang="en-US" sz="400">
                          <a:effectLst/>
                        </a:rPr>
                        <a:t>   Yes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1.1260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1.0257 – 1.2360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1891126847"/>
                  </a:ext>
                </a:extLst>
              </a:tr>
              <a:tr h="80597">
                <a:tc>
                  <a:txBody>
                    <a:bodyPr/>
                    <a:lstStyle/>
                    <a:p>
                      <a:pPr marL="0" marR="0" algn="just">
                        <a:lnSpc>
                          <a:spcPct val="107000"/>
                        </a:lnSpc>
                        <a:spcBef>
                          <a:spcPts val="0"/>
                        </a:spcBef>
                        <a:spcAft>
                          <a:spcPts val="0"/>
                        </a:spcAft>
                      </a:pPr>
                      <a:r>
                        <a:rPr lang="en-US" sz="400">
                          <a:effectLst/>
                        </a:rPr>
                        <a:t>Place of last delivery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242041995"/>
                  </a:ext>
                </a:extLst>
              </a:tr>
              <a:tr h="80597">
                <a:tc>
                  <a:txBody>
                    <a:bodyPr/>
                    <a:lstStyle/>
                    <a:p>
                      <a:pPr marL="0" marR="0" algn="just">
                        <a:lnSpc>
                          <a:spcPct val="107000"/>
                        </a:lnSpc>
                        <a:spcBef>
                          <a:spcPts val="0"/>
                        </a:spcBef>
                        <a:spcAft>
                          <a:spcPts val="0"/>
                        </a:spcAft>
                      </a:pPr>
                      <a:r>
                        <a:rPr lang="en-US" sz="400">
                          <a:effectLst/>
                        </a:rPr>
                        <a:t>   Out-of-health-facility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776478300"/>
                  </a:ext>
                </a:extLst>
              </a:tr>
              <a:tr h="80597">
                <a:tc>
                  <a:txBody>
                    <a:bodyPr/>
                    <a:lstStyle/>
                    <a:p>
                      <a:pPr marL="0" marR="0" algn="just">
                        <a:lnSpc>
                          <a:spcPct val="107000"/>
                        </a:lnSpc>
                        <a:spcBef>
                          <a:spcPts val="0"/>
                        </a:spcBef>
                        <a:spcAft>
                          <a:spcPts val="0"/>
                        </a:spcAft>
                      </a:pPr>
                      <a:r>
                        <a:rPr lang="en-US" sz="400">
                          <a:effectLst/>
                        </a:rPr>
                        <a:t>   Health 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1.3876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1.2767 – 1.5086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454207110"/>
                  </a:ext>
                </a:extLst>
              </a:tr>
              <a:tr h="80597">
                <a:tc>
                  <a:txBody>
                    <a:bodyPr/>
                    <a:lstStyle/>
                    <a:p>
                      <a:pPr marL="0" marR="0" algn="just">
                        <a:lnSpc>
                          <a:spcPct val="107000"/>
                        </a:lnSpc>
                        <a:spcBef>
                          <a:spcPts val="0"/>
                        </a:spcBef>
                        <a:spcAft>
                          <a:spcPts val="0"/>
                        </a:spcAft>
                      </a:pPr>
                      <a:r>
                        <a:rPr lang="en-US" sz="400">
                          <a:effectLst/>
                        </a:rPr>
                        <a:t>Ever lost a child after birth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445098375"/>
                  </a:ext>
                </a:extLst>
              </a:tr>
              <a:tr h="80597">
                <a:tc>
                  <a:txBody>
                    <a:bodyPr/>
                    <a:lstStyle/>
                    <a:p>
                      <a:pPr marL="0" marR="0" algn="just">
                        <a:lnSpc>
                          <a:spcPct val="107000"/>
                        </a:lnSpc>
                        <a:spcBef>
                          <a:spcPts val="0"/>
                        </a:spcBef>
                        <a:spcAft>
                          <a:spcPts val="0"/>
                        </a:spcAft>
                      </a:pPr>
                      <a:r>
                        <a:rPr lang="en-US" sz="400">
                          <a:effectLst/>
                        </a:rPr>
                        <a:t>   No</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3720256351"/>
                  </a:ext>
                </a:extLst>
              </a:tr>
              <a:tr h="80597">
                <a:tc>
                  <a:txBody>
                    <a:bodyPr/>
                    <a:lstStyle/>
                    <a:p>
                      <a:pPr marL="0" marR="0" algn="just">
                        <a:lnSpc>
                          <a:spcPct val="107000"/>
                        </a:lnSpc>
                        <a:spcBef>
                          <a:spcPts val="0"/>
                        </a:spcBef>
                        <a:spcAft>
                          <a:spcPts val="0"/>
                        </a:spcAft>
                      </a:pPr>
                      <a:r>
                        <a:rPr lang="en-US" sz="400">
                          <a:effectLst/>
                        </a:rPr>
                        <a:t>   Yes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0.8854</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tc>
                  <a:txBody>
                    <a:bodyPr/>
                    <a:lstStyle/>
                    <a:p>
                      <a:pPr marL="0" marR="0" algn="ctr">
                        <a:lnSpc>
                          <a:spcPct val="107000"/>
                        </a:lnSpc>
                        <a:spcBef>
                          <a:spcPts val="0"/>
                        </a:spcBef>
                        <a:spcAft>
                          <a:spcPts val="0"/>
                        </a:spcAft>
                      </a:pPr>
                      <a:r>
                        <a:rPr lang="en-US" sz="400" dirty="0">
                          <a:effectLst/>
                        </a:rPr>
                        <a:t>0.8125 – 0.9644</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2979" marR="22979" marT="0" marB="0"/>
                </a:tc>
                <a:extLst>
                  <a:ext uri="{0D108BD9-81ED-4DB2-BD59-A6C34878D82A}">
                    <a16:rowId xmlns:a16="http://schemas.microsoft.com/office/drawing/2014/main" val="2176680297"/>
                  </a:ext>
                </a:extLst>
              </a:tr>
            </a:tbl>
          </a:graphicData>
        </a:graphic>
      </p:graphicFrame>
    </p:spTree>
    <p:extLst>
      <p:ext uri="{BB962C8B-B14F-4D97-AF65-F5344CB8AC3E}">
        <p14:creationId xmlns:p14="http://schemas.microsoft.com/office/powerpoint/2010/main" val="411881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95B28-457C-66AB-DCB2-86CC9BA85564}"/>
              </a:ext>
            </a:extLst>
          </p:cNvPr>
          <p:cNvSpPr>
            <a:spLocks noGrp="1"/>
          </p:cNvSpPr>
          <p:nvPr>
            <p:ph type="title"/>
          </p:nvPr>
        </p:nvSpPr>
        <p:spPr/>
        <p:txBody>
          <a:bodyPr/>
          <a:lstStyle/>
          <a:p>
            <a:endParaRPr lang="en-US"/>
          </a:p>
        </p:txBody>
      </p:sp>
      <p:graphicFrame>
        <p:nvGraphicFramePr>
          <p:cNvPr id="4" name="Content Placeholder 3">
            <a:extLst>
              <a:ext uri="{FF2B5EF4-FFF2-40B4-BE49-F238E27FC236}">
                <a16:creationId xmlns:a16="http://schemas.microsoft.com/office/drawing/2014/main" id="{2B5998E2-1491-3BBF-5BFC-DB8D6B4F4988}"/>
              </a:ext>
            </a:extLst>
          </p:cNvPr>
          <p:cNvGraphicFramePr>
            <a:graphicFrameLocks noGrp="1"/>
          </p:cNvGraphicFramePr>
          <p:nvPr>
            <p:ph idx="1"/>
            <p:extLst>
              <p:ext uri="{D42A27DB-BD31-4B8C-83A1-F6EECF244321}">
                <p14:modId xmlns:p14="http://schemas.microsoft.com/office/powerpoint/2010/main" val="2651930600"/>
              </p:ext>
            </p:extLst>
          </p:nvPr>
        </p:nvGraphicFramePr>
        <p:xfrm>
          <a:off x="913795" y="2076451"/>
          <a:ext cx="10353762" cy="3323721"/>
        </p:xfrm>
        <a:graphic>
          <a:graphicData uri="http://schemas.openxmlformats.org/drawingml/2006/table">
            <a:tbl>
              <a:tblPr firstRow="1" firstCol="1" bandRow="1">
                <a:tableStyleId>{5C22544A-7EE6-4342-B048-85BDC9FD1C3A}</a:tableStyleId>
              </a:tblPr>
              <a:tblGrid>
                <a:gridCol w="3780526">
                  <a:extLst>
                    <a:ext uri="{9D8B030D-6E8A-4147-A177-3AD203B41FA5}">
                      <a16:colId xmlns:a16="http://schemas.microsoft.com/office/drawing/2014/main" val="2807375218"/>
                    </a:ext>
                  </a:extLst>
                </a:gridCol>
                <a:gridCol w="3408042">
                  <a:extLst>
                    <a:ext uri="{9D8B030D-6E8A-4147-A177-3AD203B41FA5}">
                      <a16:colId xmlns:a16="http://schemas.microsoft.com/office/drawing/2014/main" val="3545086729"/>
                    </a:ext>
                  </a:extLst>
                </a:gridCol>
                <a:gridCol w="3165194">
                  <a:extLst>
                    <a:ext uri="{9D8B030D-6E8A-4147-A177-3AD203B41FA5}">
                      <a16:colId xmlns:a16="http://schemas.microsoft.com/office/drawing/2014/main" val="2564463457"/>
                    </a:ext>
                  </a:extLst>
                </a:gridCol>
              </a:tblGrid>
              <a:tr h="65171">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Odds-Ratio (OR)</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95% CI (OR)</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576814427"/>
                  </a:ext>
                </a:extLst>
              </a:tr>
              <a:tr h="65171">
                <a:tc>
                  <a:txBody>
                    <a:bodyPr/>
                    <a:lstStyle/>
                    <a:p>
                      <a:pPr marL="0" marR="0">
                        <a:lnSpc>
                          <a:spcPct val="107000"/>
                        </a:lnSpc>
                        <a:spcBef>
                          <a:spcPts val="0"/>
                        </a:spcBef>
                        <a:spcAft>
                          <a:spcPts val="0"/>
                        </a:spcAft>
                      </a:pPr>
                      <a:r>
                        <a:rPr lang="en-US" sz="400">
                          <a:effectLst/>
                        </a:rPr>
                        <a:t>Country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164229601"/>
                  </a:ext>
                </a:extLst>
              </a:tr>
              <a:tr h="65171">
                <a:tc>
                  <a:txBody>
                    <a:bodyPr/>
                    <a:lstStyle/>
                    <a:p>
                      <a:pPr marL="0" marR="0">
                        <a:lnSpc>
                          <a:spcPct val="107000"/>
                        </a:lnSpc>
                        <a:spcBef>
                          <a:spcPts val="0"/>
                        </a:spcBef>
                        <a:spcAft>
                          <a:spcPts val="0"/>
                        </a:spcAft>
                      </a:pPr>
                      <a:r>
                        <a:rPr lang="en-US" sz="400">
                          <a:effectLst/>
                        </a:rPr>
                        <a:t>   Nigeria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496486750"/>
                  </a:ext>
                </a:extLst>
              </a:tr>
              <a:tr h="65171">
                <a:tc>
                  <a:txBody>
                    <a:bodyPr/>
                    <a:lstStyle/>
                    <a:p>
                      <a:pPr marL="0" marR="0">
                        <a:lnSpc>
                          <a:spcPct val="107000"/>
                        </a:lnSpc>
                        <a:spcBef>
                          <a:spcPts val="0"/>
                        </a:spcBef>
                        <a:spcAft>
                          <a:spcPts val="0"/>
                        </a:spcAft>
                      </a:pPr>
                      <a:r>
                        <a:rPr lang="en-US" sz="400">
                          <a:effectLst/>
                        </a:rPr>
                        <a:t>   South Africa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2.5606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2.0337 – 3.2505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983651577"/>
                  </a:ext>
                </a:extLst>
              </a:tr>
              <a:tr h="65171">
                <a:tc>
                  <a:txBody>
                    <a:bodyPr/>
                    <a:lstStyle/>
                    <a:p>
                      <a:pPr marL="0" marR="0">
                        <a:lnSpc>
                          <a:spcPct val="107000"/>
                        </a:lnSpc>
                        <a:spcBef>
                          <a:spcPts val="0"/>
                        </a:spcBef>
                        <a:spcAft>
                          <a:spcPts val="0"/>
                        </a:spcAft>
                      </a:pPr>
                      <a:r>
                        <a:rPr lang="en-US" sz="400">
                          <a:effectLst/>
                        </a:rPr>
                        <a:t>   Angola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2.3175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2.0265 – 2.6532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713373729"/>
                  </a:ext>
                </a:extLst>
              </a:tr>
              <a:tr h="65171">
                <a:tc>
                  <a:txBody>
                    <a:bodyPr/>
                    <a:lstStyle/>
                    <a:p>
                      <a:pPr marL="0" marR="0">
                        <a:lnSpc>
                          <a:spcPct val="107000"/>
                        </a:lnSpc>
                        <a:spcBef>
                          <a:spcPts val="0"/>
                        </a:spcBef>
                        <a:spcAft>
                          <a:spcPts val="0"/>
                        </a:spcAft>
                      </a:pPr>
                      <a:r>
                        <a:rPr lang="en-US" sz="400">
                          <a:effectLst/>
                        </a:rPr>
                        <a:t>   Zambia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2.1407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2.8823 – 2.4403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190292919"/>
                  </a:ext>
                </a:extLst>
              </a:tr>
              <a:tr h="65171">
                <a:tc>
                  <a:txBody>
                    <a:bodyPr/>
                    <a:lstStyle/>
                    <a:p>
                      <a:pPr marL="0" marR="0">
                        <a:lnSpc>
                          <a:spcPct val="107000"/>
                        </a:lnSpc>
                        <a:spcBef>
                          <a:spcPts val="0"/>
                        </a:spcBef>
                        <a:spcAft>
                          <a:spcPts val="0"/>
                        </a:spcAft>
                      </a:pPr>
                      <a:r>
                        <a:rPr lang="en-US" sz="400">
                          <a:effectLst/>
                        </a:rPr>
                        <a:t>   Mali</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1.9220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1.7270 – 2.1424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200558968"/>
                  </a:ext>
                </a:extLst>
              </a:tr>
              <a:tr h="65171">
                <a:tc>
                  <a:txBody>
                    <a:bodyPr/>
                    <a:lstStyle/>
                    <a:p>
                      <a:pPr marL="0" marR="0">
                        <a:lnSpc>
                          <a:spcPct val="107000"/>
                        </a:lnSpc>
                        <a:spcBef>
                          <a:spcPts val="0"/>
                        </a:spcBef>
                        <a:spcAft>
                          <a:spcPts val="0"/>
                        </a:spcAft>
                      </a:pPr>
                      <a:r>
                        <a:rPr lang="en-US" sz="400">
                          <a:effectLst/>
                        </a:rPr>
                        <a:t>   Zimbabwe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2.1242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1.8419 – 2.4587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75391367"/>
                  </a:ext>
                </a:extLst>
              </a:tr>
              <a:tr h="65171">
                <a:tc>
                  <a:txBody>
                    <a:bodyPr/>
                    <a:lstStyle/>
                    <a:p>
                      <a:pPr marL="0" marR="0">
                        <a:lnSpc>
                          <a:spcPct val="107000"/>
                        </a:lnSpc>
                        <a:spcBef>
                          <a:spcPts val="0"/>
                        </a:spcBef>
                        <a:spcAft>
                          <a:spcPts val="0"/>
                        </a:spcAft>
                      </a:pPr>
                      <a:r>
                        <a:rPr lang="en-US" sz="400">
                          <a:effectLst/>
                        </a:rPr>
                        <a:t>   Ethiopia</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1.8995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1.7714 – 2.1121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145818047"/>
                  </a:ext>
                </a:extLst>
              </a:tr>
              <a:tr h="65171">
                <a:tc>
                  <a:txBody>
                    <a:bodyPr/>
                    <a:lstStyle/>
                    <a:p>
                      <a:pPr marL="0" marR="0">
                        <a:lnSpc>
                          <a:spcPct val="107000"/>
                        </a:lnSpc>
                        <a:spcBef>
                          <a:spcPts val="0"/>
                        </a:spcBef>
                        <a:spcAft>
                          <a:spcPts val="0"/>
                        </a:spcAft>
                      </a:pPr>
                      <a:r>
                        <a:rPr lang="en-US" sz="400" dirty="0">
                          <a:effectLst/>
                        </a:rPr>
                        <a:t>Age Group</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723653042"/>
                  </a:ext>
                </a:extLst>
              </a:tr>
              <a:tr h="65171">
                <a:tc>
                  <a:txBody>
                    <a:bodyPr/>
                    <a:lstStyle/>
                    <a:p>
                      <a:pPr marL="0" marR="0">
                        <a:lnSpc>
                          <a:spcPct val="107000"/>
                        </a:lnSpc>
                        <a:spcBef>
                          <a:spcPts val="0"/>
                        </a:spcBef>
                        <a:spcAft>
                          <a:spcPts val="0"/>
                        </a:spcAft>
                      </a:pPr>
                      <a:r>
                        <a:rPr lang="en-US" sz="400" dirty="0">
                          <a:effectLst/>
                        </a:rPr>
                        <a:t>   15 – 19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686419002"/>
                  </a:ext>
                </a:extLst>
              </a:tr>
              <a:tr h="65171">
                <a:tc>
                  <a:txBody>
                    <a:bodyPr/>
                    <a:lstStyle/>
                    <a:p>
                      <a:pPr marL="0" marR="0">
                        <a:lnSpc>
                          <a:spcPct val="107000"/>
                        </a:lnSpc>
                        <a:spcBef>
                          <a:spcPts val="0"/>
                        </a:spcBef>
                        <a:spcAft>
                          <a:spcPts val="0"/>
                        </a:spcAft>
                      </a:pPr>
                      <a:r>
                        <a:rPr lang="en-US" sz="400" dirty="0">
                          <a:effectLst/>
                        </a:rPr>
                        <a:t>   20 -24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1.1237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0.9539 – 1.3969</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760899636"/>
                  </a:ext>
                </a:extLst>
              </a:tr>
              <a:tr h="65171">
                <a:tc>
                  <a:txBody>
                    <a:bodyPr/>
                    <a:lstStyle/>
                    <a:p>
                      <a:pPr marL="0" marR="0">
                        <a:lnSpc>
                          <a:spcPct val="107000"/>
                        </a:lnSpc>
                        <a:spcBef>
                          <a:spcPts val="0"/>
                        </a:spcBef>
                        <a:spcAft>
                          <a:spcPts val="0"/>
                        </a:spcAft>
                      </a:pPr>
                      <a:r>
                        <a:rPr lang="en-US" sz="400" dirty="0">
                          <a:effectLst/>
                        </a:rPr>
                        <a:t>   25 – 29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1.3043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1.1364 – 1.4929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639654986"/>
                  </a:ext>
                </a:extLst>
              </a:tr>
              <a:tr h="65171">
                <a:tc>
                  <a:txBody>
                    <a:bodyPr/>
                    <a:lstStyle/>
                    <a:p>
                      <a:pPr marL="0" marR="0">
                        <a:lnSpc>
                          <a:spcPct val="107000"/>
                        </a:lnSpc>
                        <a:spcBef>
                          <a:spcPts val="0"/>
                        </a:spcBef>
                        <a:spcAft>
                          <a:spcPts val="0"/>
                        </a:spcAft>
                      </a:pPr>
                      <a:r>
                        <a:rPr lang="en-US" sz="400" dirty="0">
                          <a:effectLst/>
                        </a:rPr>
                        <a:t>   30 – 34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1.3217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1.1468 – 1.5195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120762356"/>
                  </a:ext>
                </a:extLst>
              </a:tr>
              <a:tr h="65171">
                <a:tc>
                  <a:txBody>
                    <a:bodyPr/>
                    <a:lstStyle/>
                    <a:p>
                      <a:pPr marL="0" marR="0">
                        <a:lnSpc>
                          <a:spcPct val="107000"/>
                        </a:lnSpc>
                        <a:spcBef>
                          <a:spcPts val="0"/>
                        </a:spcBef>
                        <a:spcAft>
                          <a:spcPts val="0"/>
                        </a:spcAft>
                      </a:pPr>
                      <a:r>
                        <a:rPr lang="en-US" sz="400" dirty="0">
                          <a:effectLst/>
                        </a:rPr>
                        <a:t>   35 – 39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1.2209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1.0540 – 1.4112</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706189290"/>
                  </a:ext>
                </a:extLst>
              </a:tr>
              <a:tr h="65171">
                <a:tc>
                  <a:txBody>
                    <a:bodyPr/>
                    <a:lstStyle/>
                    <a:p>
                      <a:pPr marL="0" marR="0">
                        <a:lnSpc>
                          <a:spcPct val="107000"/>
                        </a:lnSpc>
                        <a:spcBef>
                          <a:spcPts val="0"/>
                        </a:spcBef>
                        <a:spcAft>
                          <a:spcPts val="0"/>
                        </a:spcAft>
                      </a:pPr>
                      <a:r>
                        <a:rPr lang="en-US" sz="400" dirty="0">
                          <a:effectLst/>
                        </a:rPr>
                        <a:t>   40 – 44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1.1020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0.9339 – 1.2996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108352013"/>
                  </a:ext>
                </a:extLst>
              </a:tr>
              <a:tr h="65171">
                <a:tc>
                  <a:txBody>
                    <a:bodyPr/>
                    <a:lstStyle/>
                    <a:p>
                      <a:pPr marL="0" marR="0" algn="just">
                        <a:lnSpc>
                          <a:spcPct val="107000"/>
                        </a:lnSpc>
                        <a:spcBef>
                          <a:spcPts val="0"/>
                        </a:spcBef>
                        <a:spcAft>
                          <a:spcPts val="0"/>
                        </a:spcAft>
                      </a:pPr>
                      <a:r>
                        <a:rPr lang="en-US" sz="400" dirty="0">
                          <a:effectLst/>
                        </a:rPr>
                        <a:t>   45 – 49 years</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0.7561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0.6148 – 0.9326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773500562"/>
                  </a:ext>
                </a:extLst>
              </a:tr>
              <a:tr h="65171">
                <a:tc>
                  <a:txBody>
                    <a:bodyPr/>
                    <a:lstStyle/>
                    <a:p>
                      <a:pPr marL="0" marR="0" algn="just">
                        <a:lnSpc>
                          <a:spcPct val="107000"/>
                        </a:lnSpc>
                        <a:spcBef>
                          <a:spcPts val="0"/>
                        </a:spcBef>
                        <a:spcAft>
                          <a:spcPts val="0"/>
                        </a:spcAft>
                      </a:pPr>
                      <a:r>
                        <a:rPr lang="en-US" sz="400" dirty="0">
                          <a:effectLst/>
                        </a:rPr>
                        <a:t>Level of Education</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905408175"/>
                  </a:ext>
                </a:extLst>
              </a:tr>
              <a:tr h="65171">
                <a:tc>
                  <a:txBody>
                    <a:bodyPr/>
                    <a:lstStyle/>
                    <a:p>
                      <a:pPr marL="0" marR="0" algn="just">
                        <a:lnSpc>
                          <a:spcPct val="107000"/>
                        </a:lnSpc>
                        <a:spcBef>
                          <a:spcPts val="0"/>
                        </a:spcBef>
                        <a:spcAft>
                          <a:spcPts val="0"/>
                        </a:spcAft>
                      </a:pPr>
                      <a:r>
                        <a:rPr lang="en-US" sz="400" dirty="0">
                          <a:effectLst/>
                        </a:rPr>
                        <a:t>   No education</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274951356"/>
                  </a:ext>
                </a:extLst>
              </a:tr>
              <a:tr h="65171">
                <a:tc>
                  <a:txBody>
                    <a:bodyPr/>
                    <a:lstStyle/>
                    <a:p>
                      <a:pPr marL="0" marR="0" algn="just">
                        <a:lnSpc>
                          <a:spcPct val="107000"/>
                        </a:lnSpc>
                        <a:spcBef>
                          <a:spcPts val="0"/>
                        </a:spcBef>
                        <a:spcAft>
                          <a:spcPts val="0"/>
                        </a:spcAft>
                      </a:pPr>
                      <a:r>
                        <a:rPr lang="en-US" sz="400" dirty="0">
                          <a:effectLst/>
                        </a:rPr>
                        <a:t>   Primary</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1.0628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0.9767 – 1.1541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714647442"/>
                  </a:ext>
                </a:extLst>
              </a:tr>
              <a:tr h="65171">
                <a:tc>
                  <a:txBody>
                    <a:bodyPr/>
                    <a:lstStyle/>
                    <a:p>
                      <a:pPr marL="0" marR="0" algn="just">
                        <a:lnSpc>
                          <a:spcPct val="107000"/>
                        </a:lnSpc>
                        <a:spcBef>
                          <a:spcPts val="0"/>
                        </a:spcBef>
                        <a:spcAft>
                          <a:spcPts val="0"/>
                        </a:spcAft>
                      </a:pPr>
                      <a:r>
                        <a:rPr lang="en-US" sz="400" dirty="0">
                          <a:effectLst/>
                        </a:rPr>
                        <a:t>   Secondary</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1.2624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1.1454 – 1.3919</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77351443"/>
                  </a:ext>
                </a:extLst>
              </a:tr>
              <a:tr h="65171">
                <a:tc>
                  <a:txBody>
                    <a:bodyPr/>
                    <a:lstStyle/>
                    <a:p>
                      <a:pPr marL="0" marR="0" algn="just">
                        <a:lnSpc>
                          <a:spcPct val="107000"/>
                        </a:lnSpc>
                        <a:spcBef>
                          <a:spcPts val="0"/>
                        </a:spcBef>
                        <a:spcAft>
                          <a:spcPts val="0"/>
                        </a:spcAft>
                      </a:pPr>
                      <a:r>
                        <a:rPr lang="en-US" sz="400" dirty="0">
                          <a:effectLst/>
                        </a:rPr>
                        <a:t>   Higher/Tertiary</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1.6375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1.3384 – 2.0163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214683275"/>
                  </a:ext>
                </a:extLst>
              </a:tr>
              <a:tr h="65171">
                <a:tc>
                  <a:txBody>
                    <a:bodyPr/>
                    <a:lstStyle/>
                    <a:p>
                      <a:pPr marL="0" marR="0" algn="just">
                        <a:lnSpc>
                          <a:spcPct val="107000"/>
                        </a:lnSpc>
                        <a:spcBef>
                          <a:spcPts val="0"/>
                        </a:spcBef>
                        <a:spcAft>
                          <a:spcPts val="0"/>
                        </a:spcAft>
                      </a:pPr>
                      <a:r>
                        <a:rPr lang="en-US" sz="400" dirty="0">
                          <a:effectLst/>
                        </a:rPr>
                        <a:t>Wealth Index</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026414242"/>
                  </a:ext>
                </a:extLst>
              </a:tr>
              <a:tr h="65171">
                <a:tc>
                  <a:txBody>
                    <a:bodyPr/>
                    <a:lstStyle/>
                    <a:p>
                      <a:pPr marL="0" marR="0" algn="just">
                        <a:lnSpc>
                          <a:spcPct val="107000"/>
                        </a:lnSpc>
                        <a:spcBef>
                          <a:spcPts val="0"/>
                        </a:spcBef>
                        <a:spcAft>
                          <a:spcPts val="0"/>
                        </a:spcAft>
                      </a:pPr>
                      <a:r>
                        <a:rPr lang="en-US" sz="400" dirty="0">
                          <a:effectLst/>
                        </a:rPr>
                        <a:t>   Poorest</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790789558"/>
                  </a:ext>
                </a:extLst>
              </a:tr>
              <a:tr h="65171">
                <a:tc>
                  <a:txBody>
                    <a:bodyPr/>
                    <a:lstStyle/>
                    <a:p>
                      <a:pPr marL="0" marR="0" algn="just">
                        <a:lnSpc>
                          <a:spcPct val="107000"/>
                        </a:lnSpc>
                        <a:spcBef>
                          <a:spcPts val="0"/>
                        </a:spcBef>
                        <a:spcAft>
                          <a:spcPts val="0"/>
                        </a:spcAft>
                      </a:pPr>
                      <a:r>
                        <a:rPr lang="en-US" sz="400" dirty="0">
                          <a:effectLst/>
                        </a:rPr>
                        <a:t>   Poorer</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0.9958</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0.9182 – 1.0800</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4174753616"/>
                  </a:ext>
                </a:extLst>
              </a:tr>
              <a:tr h="65171">
                <a:tc>
                  <a:txBody>
                    <a:bodyPr/>
                    <a:lstStyle/>
                    <a:p>
                      <a:pPr marL="0" marR="0" algn="just">
                        <a:lnSpc>
                          <a:spcPct val="107000"/>
                        </a:lnSpc>
                        <a:spcBef>
                          <a:spcPts val="0"/>
                        </a:spcBef>
                        <a:spcAft>
                          <a:spcPts val="0"/>
                        </a:spcAft>
                      </a:pPr>
                      <a:r>
                        <a:rPr lang="en-US" sz="400" dirty="0">
                          <a:effectLst/>
                        </a:rPr>
                        <a:t>   Middle</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1.0551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0.9621 – 1.1575</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517973444"/>
                  </a:ext>
                </a:extLst>
              </a:tr>
              <a:tr h="65171">
                <a:tc>
                  <a:txBody>
                    <a:bodyPr/>
                    <a:lstStyle/>
                    <a:p>
                      <a:pPr marL="0" marR="0" algn="just">
                        <a:lnSpc>
                          <a:spcPct val="107000"/>
                        </a:lnSpc>
                        <a:spcBef>
                          <a:spcPts val="0"/>
                        </a:spcBef>
                        <a:spcAft>
                          <a:spcPts val="0"/>
                        </a:spcAft>
                      </a:pPr>
                      <a:r>
                        <a:rPr lang="en-US" sz="400">
                          <a:effectLst/>
                        </a:rPr>
                        <a:t>   Richer</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1.2540</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1.1187 – 1.4070</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276284547"/>
                  </a:ext>
                </a:extLst>
              </a:tr>
              <a:tr h="65171">
                <a:tc>
                  <a:txBody>
                    <a:bodyPr/>
                    <a:lstStyle/>
                    <a:p>
                      <a:pPr marL="0" marR="0" algn="just">
                        <a:lnSpc>
                          <a:spcPct val="107000"/>
                        </a:lnSpc>
                        <a:spcBef>
                          <a:spcPts val="0"/>
                        </a:spcBef>
                        <a:spcAft>
                          <a:spcPts val="0"/>
                        </a:spcAft>
                      </a:pPr>
                      <a:r>
                        <a:rPr lang="en-US" sz="400">
                          <a:effectLst/>
                        </a:rPr>
                        <a:t>   Richest</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1.5210</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1.3110 – 1.7673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683273630"/>
                  </a:ext>
                </a:extLst>
              </a:tr>
              <a:tr h="65171">
                <a:tc>
                  <a:txBody>
                    <a:bodyPr/>
                    <a:lstStyle/>
                    <a:p>
                      <a:pPr marL="0" marR="0" algn="just">
                        <a:lnSpc>
                          <a:spcPct val="107000"/>
                        </a:lnSpc>
                        <a:spcBef>
                          <a:spcPts val="0"/>
                        </a:spcBef>
                        <a:spcAft>
                          <a:spcPts val="0"/>
                        </a:spcAft>
                      </a:pPr>
                      <a:r>
                        <a:rPr lang="en-US" sz="400">
                          <a:effectLst/>
                        </a:rPr>
                        <a:t>Marital Status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959073338"/>
                  </a:ext>
                </a:extLst>
              </a:tr>
              <a:tr h="65171">
                <a:tc>
                  <a:txBody>
                    <a:bodyPr/>
                    <a:lstStyle/>
                    <a:p>
                      <a:pPr marL="0" marR="0" algn="just">
                        <a:lnSpc>
                          <a:spcPct val="107000"/>
                        </a:lnSpc>
                        <a:spcBef>
                          <a:spcPts val="0"/>
                        </a:spcBef>
                        <a:spcAft>
                          <a:spcPts val="0"/>
                        </a:spcAft>
                      </a:pPr>
                      <a:r>
                        <a:rPr lang="en-US" sz="400" dirty="0">
                          <a:effectLst/>
                        </a:rPr>
                        <a:t>   Married</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453032471"/>
                  </a:ext>
                </a:extLst>
              </a:tr>
              <a:tr h="65171">
                <a:tc>
                  <a:txBody>
                    <a:bodyPr/>
                    <a:lstStyle/>
                    <a:p>
                      <a:pPr marL="0" marR="0" algn="just">
                        <a:lnSpc>
                          <a:spcPct val="107000"/>
                        </a:lnSpc>
                        <a:spcBef>
                          <a:spcPts val="0"/>
                        </a:spcBef>
                        <a:spcAft>
                          <a:spcPts val="0"/>
                        </a:spcAft>
                      </a:pPr>
                      <a:r>
                        <a:rPr lang="en-US" sz="400" dirty="0">
                          <a:effectLst/>
                        </a:rPr>
                        <a:t>   Formerly married</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0.7605</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0.6655 – 0.8721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30725662"/>
                  </a:ext>
                </a:extLst>
              </a:tr>
              <a:tr h="65171">
                <a:tc>
                  <a:txBody>
                    <a:bodyPr/>
                    <a:lstStyle/>
                    <a:p>
                      <a:pPr marL="0" marR="0" algn="just">
                        <a:lnSpc>
                          <a:spcPct val="107000"/>
                        </a:lnSpc>
                        <a:spcBef>
                          <a:spcPts val="0"/>
                        </a:spcBef>
                        <a:spcAft>
                          <a:spcPts val="0"/>
                        </a:spcAft>
                      </a:pPr>
                      <a:r>
                        <a:rPr lang="en-US" sz="400">
                          <a:effectLst/>
                        </a:rPr>
                        <a:t>   Never married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0.9979</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0.8810 – 1.1316</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153915650"/>
                  </a:ext>
                </a:extLst>
              </a:tr>
              <a:tr h="65171">
                <a:tc>
                  <a:txBody>
                    <a:bodyPr/>
                    <a:lstStyle/>
                    <a:p>
                      <a:pPr marL="0" marR="0" algn="just">
                        <a:lnSpc>
                          <a:spcPct val="107000"/>
                        </a:lnSpc>
                        <a:spcBef>
                          <a:spcPts val="0"/>
                        </a:spcBef>
                        <a:spcAft>
                          <a:spcPts val="0"/>
                        </a:spcAft>
                      </a:pPr>
                      <a:r>
                        <a:rPr lang="en-US" sz="400" dirty="0">
                          <a:effectLst/>
                        </a:rPr>
                        <a:t>Ever terminated a pregnancy</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286046398"/>
                  </a:ext>
                </a:extLst>
              </a:tr>
              <a:tr h="65171">
                <a:tc>
                  <a:txBody>
                    <a:bodyPr/>
                    <a:lstStyle/>
                    <a:p>
                      <a:pPr marL="0" marR="0" algn="just">
                        <a:lnSpc>
                          <a:spcPct val="107000"/>
                        </a:lnSpc>
                        <a:spcBef>
                          <a:spcPts val="0"/>
                        </a:spcBef>
                        <a:spcAft>
                          <a:spcPts val="0"/>
                        </a:spcAft>
                      </a:pPr>
                      <a:r>
                        <a:rPr lang="en-US" sz="400">
                          <a:effectLst/>
                        </a:rPr>
                        <a:t>   No</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704795334"/>
                  </a:ext>
                </a:extLst>
              </a:tr>
              <a:tr h="65171">
                <a:tc>
                  <a:txBody>
                    <a:bodyPr/>
                    <a:lstStyle/>
                    <a:p>
                      <a:pPr marL="0" marR="0" algn="just">
                        <a:lnSpc>
                          <a:spcPct val="107000"/>
                        </a:lnSpc>
                        <a:spcBef>
                          <a:spcPts val="0"/>
                        </a:spcBef>
                        <a:spcAft>
                          <a:spcPts val="0"/>
                        </a:spcAft>
                      </a:pPr>
                      <a:r>
                        <a:rPr lang="en-US" sz="400">
                          <a:effectLst/>
                        </a:rPr>
                        <a:t>   Yes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0.7825</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0.7158 – 0.8324</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202512713"/>
                  </a:ext>
                </a:extLst>
              </a:tr>
              <a:tr h="65171">
                <a:tc>
                  <a:txBody>
                    <a:bodyPr/>
                    <a:lstStyle/>
                    <a:p>
                      <a:pPr marL="0" marR="0" algn="just">
                        <a:lnSpc>
                          <a:spcPct val="107000"/>
                        </a:lnSpc>
                        <a:spcBef>
                          <a:spcPts val="0"/>
                        </a:spcBef>
                        <a:spcAft>
                          <a:spcPts val="0"/>
                        </a:spcAft>
                      </a:pPr>
                      <a:r>
                        <a:rPr lang="en-US" sz="400">
                          <a:effectLst/>
                        </a:rPr>
                        <a:t>CS at last birth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098148462"/>
                  </a:ext>
                </a:extLst>
              </a:tr>
              <a:tr h="65171">
                <a:tc>
                  <a:txBody>
                    <a:bodyPr/>
                    <a:lstStyle/>
                    <a:p>
                      <a:pPr marL="0" marR="0" algn="just">
                        <a:lnSpc>
                          <a:spcPct val="107000"/>
                        </a:lnSpc>
                        <a:spcBef>
                          <a:spcPts val="0"/>
                        </a:spcBef>
                        <a:spcAft>
                          <a:spcPts val="0"/>
                        </a:spcAft>
                      </a:pPr>
                      <a:r>
                        <a:rPr lang="en-US" sz="400">
                          <a:effectLst/>
                        </a:rPr>
                        <a:t>   No</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4015750055"/>
                  </a:ext>
                </a:extLst>
              </a:tr>
              <a:tr h="65171">
                <a:tc>
                  <a:txBody>
                    <a:bodyPr/>
                    <a:lstStyle/>
                    <a:p>
                      <a:pPr marL="0" marR="0" algn="just">
                        <a:lnSpc>
                          <a:spcPct val="107000"/>
                        </a:lnSpc>
                        <a:spcBef>
                          <a:spcPts val="0"/>
                        </a:spcBef>
                        <a:spcAft>
                          <a:spcPts val="0"/>
                        </a:spcAft>
                      </a:pPr>
                      <a:r>
                        <a:rPr lang="en-US" sz="400">
                          <a:effectLst/>
                        </a:rPr>
                        <a:t>   Yes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0.7047</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0.5995 – 0.8324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155622410"/>
                  </a:ext>
                </a:extLst>
              </a:tr>
              <a:tr h="65171">
                <a:tc>
                  <a:txBody>
                    <a:bodyPr/>
                    <a:lstStyle/>
                    <a:p>
                      <a:pPr marL="0" marR="0" algn="just">
                        <a:lnSpc>
                          <a:spcPct val="107000"/>
                        </a:lnSpc>
                        <a:spcBef>
                          <a:spcPts val="0"/>
                        </a:spcBef>
                        <a:spcAft>
                          <a:spcPts val="0"/>
                        </a:spcAft>
                      </a:pPr>
                      <a:r>
                        <a:rPr lang="en-US" sz="400">
                          <a:effectLst/>
                        </a:rPr>
                        <a:t>Number of births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670890754"/>
                  </a:ext>
                </a:extLst>
              </a:tr>
              <a:tr h="65171">
                <a:tc>
                  <a:txBody>
                    <a:bodyPr/>
                    <a:lstStyle/>
                    <a:p>
                      <a:pPr marL="0" marR="0" algn="just">
                        <a:lnSpc>
                          <a:spcPct val="107000"/>
                        </a:lnSpc>
                        <a:spcBef>
                          <a:spcPts val="0"/>
                        </a:spcBef>
                        <a:spcAft>
                          <a:spcPts val="0"/>
                        </a:spcAft>
                      </a:pPr>
                      <a:r>
                        <a:rPr lang="en-US" sz="400">
                          <a:effectLst/>
                        </a:rPr>
                        <a:t>   Single birth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883957932"/>
                  </a:ext>
                </a:extLst>
              </a:tr>
              <a:tr h="65171">
                <a:tc>
                  <a:txBody>
                    <a:bodyPr/>
                    <a:lstStyle/>
                    <a:p>
                      <a:pPr marL="0" marR="0" algn="just">
                        <a:lnSpc>
                          <a:spcPct val="107000"/>
                        </a:lnSpc>
                        <a:spcBef>
                          <a:spcPts val="0"/>
                        </a:spcBef>
                        <a:spcAft>
                          <a:spcPts val="0"/>
                        </a:spcAft>
                      </a:pPr>
                      <a:r>
                        <a:rPr lang="en-US" sz="400">
                          <a:effectLst/>
                        </a:rPr>
                        <a:t>   Multiple births</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0.3481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0.3106 – 0.3907</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857165098"/>
                  </a:ext>
                </a:extLst>
              </a:tr>
              <a:tr h="65171">
                <a:tc>
                  <a:txBody>
                    <a:bodyPr/>
                    <a:lstStyle/>
                    <a:p>
                      <a:pPr marL="0" marR="0" algn="just">
                        <a:lnSpc>
                          <a:spcPct val="107000"/>
                        </a:lnSpc>
                        <a:spcBef>
                          <a:spcPts val="0"/>
                        </a:spcBef>
                        <a:spcAft>
                          <a:spcPts val="0"/>
                        </a:spcAft>
                      </a:pPr>
                      <a:r>
                        <a:rPr lang="en-US" sz="400">
                          <a:effectLst/>
                        </a:rPr>
                        <a:t>Sex of last child</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098799700"/>
                  </a:ext>
                </a:extLst>
              </a:tr>
              <a:tr h="65171">
                <a:tc>
                  <a:txBody>
                    <a:bodyPr/>
                    <a:lstStyle/>
                    <a:p>
                      <a:pPr marL="0" marR="0" algn="just">
                        <a:lnSpc>
                          <a:spcPct val="107000"/>
                        </a:lnSpc>
                        <a:spcBef>
                          <a:spcPts val="0"/>
                        </a:spcBef>
                        <a:spcAft>
                          <a:spcPts val="0"/>
                        </a:spcAft>
                      </a:pPr>
                      <a:r>
                        <a:rPr lang="en-US" sz="400">
                          <a:effectLst/>
                        </a:rPr>
                        <a:t>   Female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1</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822747027"/>
                  </a:ext>
                </a:extLst>
              </a:tr>
              <a:tr h="65171">
                <a:tc>
                  <a:txBody>
                    <a:bodyPr/>
                    <a:lstStyle/>
                    <a:p>
                      <a:pPr marL="0" marR="0" algn="just">
                        <a:lnSpc>
                          <a:spcPct val="107000"/>
                        </a:lnSpc>
                        <a:spcBef>
                          <a:spcPts val="0"/>
                        </a:spcBef>
                        <a:spcAft>
                          <a:spcPts val="0"/>
                        </a:spcAft>
                      </a:pPr>
                      <a:r>
                        <a:rPr lang="en-US" sz="400">
                          <a:effectLst/>
                        </a:rPr>
                        <a:t>   Male</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0.8232</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0.7750 – 0.8744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2885125266"/>
                  </a:ext>
                </a:extLst>
              </a:tr>
              <a:tr h="65171">
                <a:tc>
                  <a:txBody>
                    <a:bodyPr/>
                    <a:lstStyle/>
                    <a:p>
                      <a:pPr marL="0" marR="0" algn="just">
                        <a:lnSpc>
                          <a:spcPct val="107000"/>
                        </a:lnSpc>
                        <a:spcBef>
                          <a:spcPts val="0"/>
                        </a:spcBef>
                        <a:spcAft>
                          <a:spcPts val="0"/>
                        </a:spcAft>
                      </a:pPr>
                      <a:r>
                        <a:rPr lang="en-US" sz="400">
                          <a:effectLst/>
                        </a:rPr>
                        <a:t>Duration of last pregnancy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 </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114107938"/>
                  </a:ext>
                </a:extLst>
              </a:tr>
              <a:tr h="65171">
                <a:tc>
                  <a:txBody>
                    <a:bodyPr/>
                    <a:lstStyle/>
                    <a:p>
                      <a:pPr marL="0" marR="0" algn="just">
                        <a:lnSpc>
                          <a:spcPct val="107000"/>
                        </a:lnSpc>
                        <a:spcBef>
                          <a:spcPts val="0"/>
                        </a:spcBef>
                        <a:spcAft>
                          <a:spcPts val="0"/>
                        </a:spcAft>
                      </a:pPr>
                      <a:r>
                        <a:rPr lang="en-US" sz="400">
                          <a:effectLst/>
                        </a:rPr>
                        <a:t>   Pre-term (before 9 month)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57904225"/>
                  </a:ext>
                </a:extLst>
              </a:tr>
              <a:tr h="65171">
                <a:tc>
                  <a:txBody>
                    <a:bodyPr/>
                    <a:lstStyle/>
                    <a:p>
                      <a:pPr marL="0" marR="0" algn="just">
                        <a:lnSpc>
                          <a:spcPct val="107000"/>
                        </a:lnSpc>
                        <a:spcBef>
                          <a:spcPts val="0"/>
                        </a:spcBef>
                        <a:spcAft>
                          <a:spcPts val="0"/>
                        </a:spcAft>
                      </a:pPr>
                      <a:r>
                        <a:rPr lang="en-US" sz="400">
                          <a:effectLst/>
                        </a:rPr>
                        <a:t>   Term (9 month)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5.1363</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4.5027 – 5.8491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841113363"/>
                  </a:ext>
                </a:extLst>
              </a:tr>
              <a:tr h="65171">
                <a:tc>
                  <a:txBody>
                    <a:bodyPr/>
                    <a:lstStyle/>
                    <a:p>
                      <a:pPr marL="0" marR="0" algn="just">
                        <a:lnSpc>
                          <a:spcPct val="107000"/>
                        </a:lnSpc>
                        <a:spcBef>
                          <a:spcPts val="0"/>
                        </a:spcBef>
                        <a:spcAft>
                          <a:spcPts val="0"/>
                        </a:spcAft>
                      </a:pPr>
                      <a:r>
                        <a:rPr lang="en-US" sz="400">
                          <a:effectLst/>
                        </a:rPr>
                        <a:t>   Post-term (after 9 month)</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5.3068</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4.1389 – 6.8724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410430548"/>
                  </a:ext>
                </a:extLst>
              </a:tr>
              <a:tr h="65171">
                <a:tc>
                  <a:txBody>
                    <a:bodyPr/>
                    <a:lstStyle/>
                    <a:p>
                      <a:pPr marL="0" marR="0" algn="just">
                        <a:lnSpc>
                          <a:spcPct val="107000"/>
                        </a:lnSpc>
                        <a:spcBef>
                          <a:spcPts val="0"/>
                        </a:spcBef>
                        <a:spcAft>
                          <a:spcPts val="0"/>
                        </a:spcAft>
                      </a:pPr>
                      <a:r>
                        <a:rPr lang="en-US" sz="400">
                          <a:effectLst/>
                        </a:rPr>
                        <a:t>ANC facility used (at last delivery)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091976190"/>
                  </a:ext>
                </a:extLst>
              </a:tr>
              <a:tr h="65171">
                <a:tc>
                  <a:txBody>
                    <a:bodyPr/>
                    <a:lstStyle/>
                    <a:p>
                      <a:pPr marL="0" marR="0" algn="just">
                        <a:lnSpc>
                          <a:spcPct val="107000"/>
                        </a:lnSpc>
                        <a:spcBef>
                          <a:spcPts val="0"/>
                        </a:spcBef>
                        <a:spcAft>
                          <a:spcPts val="0"/>
                        </a:spcAft>
                      </a:pPr>
                      <a:r>
                        <a:rPr lang="en-US" sz="400">
                          <a:effectLst/>
                        </a:rPr>
                        <a:t>   Non-health 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1</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 </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3497454482"/>
                  </a:ext>
                </a:extLst>
              </a:tr>
              <a:tr h="65171">
                <a:tc>
                  <a:txBody>
                    <a:bodyPr/>
                    <a:lstStyle/>
                    <a:p>
                      <a:pPr marL="0" marR="0" algn="just">
                        <a:lnSpc>
                          <a:spcPct val="107000"/>
                        </a:lnSpc>
                        <a:spcBef>
                          <a:spcPts val="0"/>
                        </a:spcBef>
                        <a:spcAft>
                          <a:spcPts val="0"/>
                        </a:spcAft>
                      </a:pPr>
                      <a:r>
                        <a:rPr lang="en-US" sz="400">
                          <a:effectLst/>
                        </a:rPr>
                        <a:t>   Health facility</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a:effectLst/>
                        </a:rPr>
                        <a:t>2.2704</a:t>
                      </a:r>
                      <a:endParaRPr lang="en-US" sz="40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tc>
                  <a:txBody>
                    <a:bodyPr/>
                    <a:lstStyle/>
                    <a:p>
                      <a:pPr marL="0" marR="0" algn="ctr">
                        <a:lnSpc>
                          <a:spcPct val="107000"/>
                        </a:lnSpc>
                        <a:spcBef>
                          <a:spcPts val="0"/>
                        </a:spcBef>
                        <a:spcAft>
                          <a:spcPts val="0"/>
                        </a:spcAft>
                      </a:pPr>
                      <a:r>
                        <a:rPr lang="en-US" sz="400" dirty="0">
                          <a:effectLst/>
                        </a:rPr>
                        <a:t>2.1110 – 2.4432</a:t>
                      </a:r>
                      <a:endParaRPr lang="en-US" sz="400" dirty="0">
                        <a:effectLst/>
                        <a:latin typeface="Calibri" panose="020F0502020204030204" pitchFamily="34" charset="0"/>
                        <a:ea typeface="Calibri" panose="020F0502020204030204" pitchFamily="34" charset="0"/>
                        <a:cs typeface="Times New Roman" panose="02020603050405020304" pitchFamily="18" charset="0"/>
                      </a:endParaRPr>
                    </a:p>
                  </a:txBody>
                  <a:tcPr marL="26204" marR="26204" marT="0" marB="0"/>
                </a:tc>
                <a:extLst>
                  <a:ext uri="{0D108BD9-81ED-4DB2-BD59-A6C34878D82A}">
                    <a16:rowId xmlns:a16="http://schemas.microsoft.com/office/drawing/2014/main" val="1310760397"/>
                  </a:ext>
                </a:extLst>
              </a:tr>
            </a:tbl>
          </a:graphicData>
        </a:graphic>
      </p:graphicFrame>
    </p:spTree>
    <p:extLst>
      <p:ext uri="{BB962C8B-B14F-4D97-AF65-F5344CB8AC3E}">
        <p14:creationId xmlns:p14="http://schemas.microsoft.com/office/powerpoint/2010/main" val="3943943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E8FD0D6C-77F2-28C4-2AF8-B72A09365AF4}"/>
              </a:ext>
            </a:extLst>
          </p:cNvPr>
          <p:cNvSpPr>
            <a:spLocks noGrp="1"/>
          </p:cNvSpPr>
          <p:nvPr>
            <p:ph type="title"/>
          </p:nvPr>
        </p:nvSpPr>
        <p:spPr/>
        <p:txBody>
          <a:bodyPr>
            <a:normAutofit/>
          </a:bodyPr>
          <a:lstStyle/>
          <a:p>
            <a:r>
              <a:rPr lang="en-US" sz="2400" dirty="0"/>
              <a:t>MODEL ACCURACY OF LOGISTIC REGRESSION (ON TEST SET)</a:t>
            </a:r>
          </a:p>
        </p:txBody>
      </p:sp>
      <p:sp>
        <p:nvSpPr>
          <p:cNvPr id="17" name="Text Placeholder 16">
            <a:extLst>
              <a:ext uri="{FF2B5EF4-FFF2-40B4-BE49-F238E27FC236}">
                <a16:creationId xmlns:a16="http://schemas.microsoft.com/office/drawing/2014/main" id="{E8866F2B-55C4-4C0E-7530-521504CCA658}"/>
              </a:ext>
            </a:extLst>
          </p:cNvPr>
          <p:cNvSpPr>
            <a:spLocks noGrp="1"/>
          </p:cNvSpPr>
          <p:nvPr>
            <p:ph type="body" idx="1"/>
          </p:nvPr>
        </p:nvSpPr>
        <p:spPr/>
        <p:txBody>
          <a:bodyPr/>
          <a:lstStyle/>
          <a:p>
            <a:endParaRPr lang="en-US" dirty="0"/>
          </a:p>
        </p:txBody>
      </p:sp>
      <p:sp>
        <p:nvSpPr>
          <p:cNvPr id="20" name="Text Placeholder 19">
            <a:extLst>
              <a:ext uri="{FF2B5EF4-FFF2-40B4-BE49-F238E27FC236}">
                <a16:creationId xmlns:a16="http://schemas.microsoft.com/office/drawing/2014/main" id="{BAB16BE5-F056-C469-B54A-C8E149351674}"/>
              </a:ext>
            </a:extLst>
          </p:cNvPr>
          <p:cNvSpPr>
            <a:spLocks noGrp="1"/>
          </p:cNvSpPr>
          <p:nvPr>
            <p:ph type="body" sz="half" idx="15"/>
          </p:nvPr>
        </p:nvSpPr>
        <p:spPr/>
        <p:txBody>
          <a:bodyPr/>
          <a:lstStyle/>
          <a:p>
            <a:endParaRPr lang="en-US" dirty="0"/>
          </a:p>
        </p:txBody>
      </p:sp>
      <p:sp>
        <p:nvSpPr>
          <p:cNvPr id="18" name="Text Placeholder 17">
            <a:extLst>
              <a:ext uri="{FF2B5EF4-FFF2-40B4-BE49-F238E27FC236}">
                <a16:creationId xmlns:a16="http://schemas.microsoft.com/office/drawing/2014/main" id="{47E59918-8370-65C0-33EB-6A5AA2F7D66C}"/>
              </a:ext>
            </a:extLst>
          </p:cNvPr>
          <p:cNvSpPr>
            <a:spLocks noGrp="1"/>
          </p:cNvSpPr>
          <p:nvPr>
            <p:ph type="body" sz="quarter" idx="3"/>
          </p:nvPr>
        </p:nvSpPr>
        <p:spPr/>
        <p:txBody>
          <a:bodyPr/>
          <a:lstStyle/>
          <a:p>
            <a:endParaRPr lang="en-US"/>
          </a:p>
        </p:txBody>
      </p:sp>
      <p:sp>
        <p:nvSpPr>
          <p:cNvPr id="21" name="Text Placeholder 20">
            <a:extLst>
              <a:ext uri="{FF2B5EF4-FFF2-40B4-BE49-F238E27FC236}">
                <a16:creationId xmlns:a16="http://schemas.microsoft.com/office/drawing/2014/main" id="{F97E51D2-746F-AAC7-58CE-15F9D1F9ACEB}"/>
              </a:ext>
            </a:extLst>
          </p:cNvPr>
          <p:cNvSpPr>
            <a:spLocks noGrp="1"/>
          </p:cNvSpPr>
          <p:nvPr>
            <p:ph type="body" sz="half" idx="16"/>
          </p:nvPr>
        </p:nvSpPr>
        <p:spPr/>
        <p:txBody>
          <a:bodyPr/>
          <a:lstStyle/>
          <a:p>
            <a:endParaRPr lang="en-US" dirty="0"/>
          </a:p>
        </p:txBody>
      </p:sp>
      <p:sp>
        <p:nvSpPr>
          <p:cNvPr id="19" name="Text Placeholder 18">
            <a:extLst>
              <a:ext uri="{FF2B5EF4-FFF2-40B4-BE49-F238E27FC236}">
                <a16:creationId xmlns:a16="http://schemas.microsoft.com/office/drawing/2014/main" id="{907F050B-091B-1201-D752-CE91AD3BDAAE}"/>
              </a:ext>
            </a:extLst>
          </p:cNvPr>
          <p:cNvSpPr>
            <a:spLocks noGrp="1"/>
          </p:cNvSpPr>
          <p:nvPr>
            <p:ph type="body" sz="quarter" idx="13"/>
          </p:nvPr>
        </p:nvSpPr>
        <p:spPr/>
        <p:txBody>
          <a:bodyPr/>
          <a:lstStyle/>
          <a:p>
            <a:endParaRPr lang="en-US"/>
          </a:p>
        </p:txBody>
      </p:sp>
      <p:sp>
        <p:nvSpPr>
          <p:cNvPr id="22" name="Text Placeholder 21">
            <a:extLst>
              <a:ext uri="{FF2B5EF4-FFF2-40B4-BE49-F238E27FC236}">
                <a16:creationId xmlns:a16="http://schemas.microsoft.com/office/drawing/2014/main" id="{6D383F94-E4D3-BB3A-34FD-B60046842D8D}"/>
              </a:ext>
            </a:extLst>
          </p:cNvPr>
          <p:cNvSpPr>
            <a:spLocks noGrp="1"/>
          </p:cNvSpPr>
          <p:nvPr>
            <p:ph type="body" sz="half" idx="17"/>
          </p:nvPr>
        </p:nvSpPr>
        <p:spPr/>
        <p:txBody>
          <a:bodyPr/>
          <a:lstStyle/>
          <a:p>
            <a:endParaRPr lang="en-US" dirty="0"/>
          </a:p>
        </p:txBody>
      </p:sp>
      <p:pic>
        <p:nvPicPr>
          <p:cNvPr id="23" name="Picture 22">
            <a:extLst>
              <a:ext uri="{FF2B5EF4-FFF2-40B4-BE49-F238E27FC236}">
                <a16:creationId xmlns:a16="http://schemas.microsoft.com/office/drawing/2014/main" id="{3898DBE8-FF26-CDAA-BE8B-A0AAC08797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5378" y="2768110"/>
            <a:ext cx="3270596" cy="3023086"/>
          </a:xfrm>
          <a:prstGeom prst="rect">
            <a:avLst/>
          </a:prstGeom>
        </p:spPr>
      </p:pic>
      <p:pic>
        <p:nvPicPr>
          <p:cNvPr id="24" name="Picture 23">
            <a:extLst>
              <a:ext uri="{FF2B5EF4-FFF2-40B4-BE49-F238E27FC236}">
                <a16:creationId xmlns:a16="http://schemas.microsoft.com/office/drawing/2014/main" id="{A12DC76C-8AFA-C167-12CC-4E353A08BA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750" y="2768109"/>
            <a:ext cx="3287029" cy="3023087"/>
          </a:xfrm>
          <a:prstGeom prst="rect">
            <a:avLst/>
          </a:prstGeom>
        </p:spPr>
      </p:pic>
      <p:pic>
        <p:nvPicPr>
          <p:cNvPr id="26" name="Picture 25">
            <a:extLst>
              <a:ext uri="{FF2B5EF4-FFF2-40B4-BE49-F238E27FC236}">
                <a16:creationId xmlns:a16="http://schemas.microsoft.com/office/drawing/2014/main" id="{B33A8FBF-7754-FEC9-4A45-692DC0F9CC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6572" y="2768108"/>
            <a:ext cx="3306235" cy="3023085"/>
          </a:xfrm>
          <a:prstGeom prst="rect">
            <a:avLst/>
          </a:prstGeom>
        </p:spPr>
      </p:pic>
    </p:spTree>
    <p:extLst>
      <p:ext uri="{BB962C8B-B14F-4D97-AF65-F5344CB8AC3E}">
        <p14:creationId xmlns:p14="http://schemas.microsoft.com/office/powerpoint/2010/main" val="12888976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A008F2-BE9E-E884-E9B2-A4F1B2C47537}"/>
              </a:ext>
            </a:extLst>
          </p:cNvPr>
          <p:cNvSpPr>
            <a:spLocks noGrp="1"/>
          </p:cNvSpPr>
          <p:nvPr>
            <p:ph type="title"/>
          </p:nvPr>
        </p:nvSpPr>
        <p:spPr/>
        <p:txBody>
          <a:bodyPr>
            <a:normAutofit/>
          </a:bodyPr>
          <a:lstStyle/>
          <a:p>
            <a:r>
              <a:rPr lang="en-US" sz="2400" dirty="0"/>
              <a:t>RESULT OF PREDICTIVE MODELS</a:t>
            </a:r>
          </a:p>
        </p:txBody>
      </p:sp>
      <p:sp>
        <p:nvSpPr>
          <p:cNvPr id="10" name="Text Placeholder 9">
            <a:extLst>
              <a:ext uri="{FF2B5EF4-FFF2-40B4-BE49-F238E27FC236}">
                <a16:creationId xmlns:a16="http://schemas.microsoft.com/office/drawing/2014/main" id="{8C9F9327-98AF-0881-15B1-6A66374C853C}"/>
              </a:ext>
            </a:extLst>
          </p:cNvPr>
          <p:cNvSpPr>
            <a:spLocks noGrp="1"/>
          </p:cNvSpPr>
          <p:nvPr>
            <p:ph type="body" idx="1"/>
          </p:nvPr>
        </p:nvSpPr>
        <p:spPr/>
        <p:txBody>
          <a:bodyPr/>
          <a:lstStyle/>
          <a:p>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Machine learning models to predict “Number of lost child- 0, 1, 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14" name="Content Placeholder 13">
                <a:extLst>
                  <a:ext uri="{FF2B5EF4-FFF2-40B4-BE49-F238E27FC236}">
                    <a16:creationId xmlns:a16="http://schemas.microsoft.com/office/drawing/2014/main" id="{D79B50AA-E372-2372-CD1D-C86577F06F06}"/>
                  </a:ext>
                </a:extLst>
              </p:cNvPr>
              <p:cNvGraphicFramePr>
                <a:graphicFrameLocks noGrp="1"/>
              </p:cNvGraphicFramePr>
              <p:nvPr>
                <p:ph sz="half" idx="2"/>
                <p:extLst>
                  <p:ext uri="{D42A27DB-BD31-4B8C-83A1-F6EECF244321}">
                    <p14:modId xmlns:p14="http://schemas.microsoft.com/office/powerpoint/2010/main" val="2902282293"/>
                  </p:ext>
                </p:extLst>
              </p:nvPr>
            </p:nvGraphicFramePr>
            <p:xfrm>
              <a:off x="975373" y="2900179"/>
              <a:ext cx="4950565" cy="2887012"/>
            </p:xfrm>
            <a:graphic>
              <a:graphicData uri="http://schemas.openxmlformats.org/drawingml/2006/table">
                <a:tbl>
                  <a:tblPr firstRow="1" firstCol="1" bandRow="1">
                    <a:tableStyleId>{5C22544A-7EE6-4342-B048-85BDC9FD1C3A}</a:tableStyleId>
                  </a:tblPr>
                  <a:tblGrid>
                    <a:gridCol w="990113">
                      <a:extLst>
                        <a:ext uri="{9D8B030D-6E8A-4147-A177-3AD203B41FA5}">
                          <a16:colId xmlns:a16="http://schemas.microsoft.com/office/drawing/2014/main" val="3808683855"/>
                        </a:ext>
                      </a:extLst>
                    </a:gridCol>
                    <a:gridCol w="990113">
                      <a:extLst>
                        <a:ext uri="{9D8B030D-6E8A-4147-A177-3AD203B41FA5}">
                          <a16:colId xmlns:a16="http://schemas.microsoft.com/office/drawing/2014/main" val="4173318912"/>
                        </a:ext>
                      </a:extLst>
                    </a:gridCol>
                    <a:gridCol w="990113">
                      <a:extLst>
                        <a:ext uri="{9D8B030D-6E8A-4147-A177-3AD203B41FA5}">
                          <a16:colId xmlns:a16="http://schemas.microsoft.com/office/drawing/2014/main" val="1461834827"/>
                        </a:ext>
                      </a:extLst>
                    </a:gridCol>
                    <a:gridCol w="990113">
                      <a:extLst>
                        <a:ext uri="{9D8B030D-6E8A-4147-A177-3AD203B41FA5}">
                          <a16:colId xmlns:a16="http://schemas.microsoft.com/office/drawing/2014/main" val="1414965681"/>
                        </a:ext>
                      </a:extLst>
                    </a:gridCol>
                    <a:gridCol w="990113">
                      <a:extLst>
                        <a:ext uri="{9D8B030D-6E8A-4147-A177-3AD203B41FA5}">
                          <a16:colId xmlns:a16="http://schemas.microsoft.com/office/drawing/2014/main" val="3798181260"/>
                        </a:ext>
                      </a:extLst>
                    </a:gridCol>
                  </a:tblGrid>
                  <a:tr h="230488">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hMerge="1">
                      <a:txBody>
                        <a:bodyPr/>
                        <a:lstStyle/>
                        <a:p>
                          <a:endParaRPr lang="en-US"/>
                        </a:p>
                      </a:txBody>
                      <a:tcPr/>
                    </a:tc>
                    <a:extLst>
                      <a:ext uri="{0D108BD9-81ED-4DB2-BD59-A6C34878D82A}">
                        <a16:rowId xmlns:a16="http://schemas.microsoft.com/office/drawing/2014/main" val="3308136455"/>
                      </a:ext>
                    </a:extLst>
                  </a:tr>
                  <a:tr h="230488">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683216222"/>
                      </a:ext>
                    </a:extLst>
                  </a:tr>
                  <a:tr h="240875">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923203565"/>
                      </a:ext>
                    </a:extLst>
                  </a:tr>
                  <a:tr h="235929">
                    <a:tc>
                      <a:txBody>
                        <a:bodyPr/>
                        <a:lstStyle/>
                        <a:p>
                          <a:pPr marL="0" marR="0">
                            <a:lnSpc>
                              <a:spcPct val="107000"/>
                            </a:lnSpc>
                            <a:spcBef>
                              <a:spcPts val="0"/>
                            </a:spcBef>
                            <a:spcAft>
                              <a:spcPts val="0"/>
                            </a:spcAft>
                          </a:pPr>
                          <a:r>
                            <a:rPr lang="en-US" sz="800">
                              <a:effectLst/>
                            </a:rPr>
                            <a:t>KNN (k = 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0.7435 ± 0.0030</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0.7418±0.0053</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dirty="0">
                              <a:effectLst/>
                            </a:rPr>
                            <a:t> 0.748</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dirty="0">
                              <a:effectLst/>
                            </a:rPr>
                            <a:t>0.740</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786310273"/>
                      </a:ext>
                    </a:extLst>
                  </a:tr>
                  <a:tr h="230488">
                    <a:tc>
                      <a:txBody>
                        <a:bodyPr/>
                        <a:lstStyle/>
                        <a:p>
                          <a:pPr marL="0" marR="0">
                            <a:lnSpc>
                              <a:spcPct val="107000"/>
                            </a:lnSpc>
                            <a:spcBef>
                              <a:spcPts val="0"/>
                            </a:spcBef>
                            <a:spcAft>
                              <a:spcPts val="0"/>
                            </a:spcAft>
                          </a:pPr>
                          <a:r>
                            <a:rPr lang="en-US" sz="800">
                              <a:effectLst/>
                            </a:rPr>
                            <a:t>Naïve Bayes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0.7543±0.0008</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𝟕𝟓𝟒𝟏</m:t>
                                </m:r>
                                <m:r>
                                  <a:rPr lang="en-US" sz="800">
                                    <a:effectLst/>
                                  </a:rPr>
                                  <m:t>± </m:t>
                                </m:r>
                                <m:r>
                                  <a:rPr lang="en-US" sz="800">
                                    <a:effectLst/>
                                  </a:rPr>
                                  <m:t>𝟎</m:t>
                                </m:r>
                                <m:r>
                                  <a:rPr lang="en-US" sz="800">
                                    <a:effectLst/>
                                  </a:rPr>
                                  <m:t>.</m:t>
                                </m:r>
                                <m:r>
                                  <a:rPr lang="en-US" sz="800">
                                    <a:effectLst/>
                                  </a:rPr>
                                  <m:t>𝟎𝟎𝟐𝟓</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707470670"/>
                      </a:ext>
                    </a:extLst>
                  </a:tr>
                  <a:tr h="449848">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0.7529±0.0014</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0.7293±0.0066</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0.786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651392212"/>
                      </a:ext>
                    </a:extLst>
                  </a:tr>
                  <a:tr h="297409">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𝟕𝟓𝟓𝟒</m:t>
                                </m:r>
                                <m:r>
                                  <a:rPr lang="en-US" sz="800">
                                    <a:effectLst/>
                                  </a:rPr>
                                  <m:t>±</m:t>
                                </m:r>
                                <m:r>
                                  <a:rPr lang="en-US" sz="800">
                                    <a:effectLst/>
                                  </a:rPr>
                                  <m:t>𝟎</m:t>
                                </m:r>
                                <m:r>
                                  <a:rPr lang="en-US" sz="800">
                                    <a:effectLst/>
                                  </a:rPr>
                                  <m:t>.</m:t>
                                </m:r>
                                <m:r>
                                  <a:rPr lang="en-US" sz="800">
                                    <a:effectLst/>
                                  </a:rPr>
                                  <m:t>𝟎𝟎𝟏𝟓</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0.7490±0.0054</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283329574"/>
                      </a:ext>
                    </a:extLst>
                  </a:tr>
                  <a:tr h="230488">
                    <a:tc>
                      <a:txBody>
                        <a:bodyPr/>
                        <a:lstStyle/>
                        <a:p>
                          <a:pPr marL="0" marR="0">
                            <a:lnSpc>
                              <a:spcPct val="107000"/>
                            </a:lnSpc>
                            <a:spcBef>
                              <a:spcPts val="0"/>
                            </a:spcBef>
                            <a:spcAft>
                              <a:spcPts val="0"/>
                            </a:spcAft>
                          </a:pPr>
                          <a:r>
                            <a:rPr lang="en-US" sz="800">
                              <a:effectLst/>
                            </a:rPr>
                            <a:t>Random Forest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0.7546±0.0016</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0.7370±0.0063</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0.786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290657549"/>
                      </a:ext>
                    </a:extLst>
                  </a:tr>
                  <a:tr h="291151">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0.7576±0.0017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0.7382±0.0050</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0.782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338187292"/>
                      </a:ext>
                    </a:extLst>
                  </a:tr>
                  <a:tr h="449848">
                    <a:tc>
                      <a:txBody>
                        <a:bodyPr/>
                        <a:lstStyle/>
                        <a:p>
                          <a:pPr marL="0" marR="0">
                            <a:lnSpc>
                              <a:spcPct val="107000"/>
                            </a:lnSpc>
                            <a:spcBef>
                              <a:spcPts val="0"/>
                            </a:spcBef>
                            <a:spcAft>
                              <a:spcPts val="0"/>
                            </a:spcAft>
                          </a:pPr>
                          <a:r>
                            <a:rPr lang="en-US" sz="800">
                              <a:effectLst/>
                            </a:rPr>
                            <a:t>Support Vector Machine</a:t>
                          </a:r>
                          <a:endParaRPr lang="en-US" sz="700">
                            <a:effectLst/>
                          </a:endParaRPr>
                        </a:p>
                        <a:p>
                          <a:pPr marL="0" marR="0">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𝟕𝟓𝟓𝟒</m:t>
                                </m:r>
                                <m:r>
                                  <a:rPr lang="en-US" sz="800">
                                    <a:effectLst/>
                                  </a:rPr>
                                  <m:t>±</m:t>
                                </m:r>
                                <m:r>
                                  <a:rPr lang="en-US" sz="800">
                                    <a:effectLst/>
                                  </a:rPr>
                                  <m:t>𝟎</m:t>
                                </m:r>
                                <m:r>
                                  <a:rPr lang="en-US" sz="800">
                                    <a:effectLst/>
                                  </a:rPr>
                                  <m:t>.</m:t>
                                </m:r>
                                <m:r>
                                  <a:rPr lang="en-US" sz="800">
                                    <a:effectLst/>
                                  </a:rPr>
                                  <m:t>𝟎𝟎𝟎𝟗</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0.7523±0.0006</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dirty="0">
                              <a:effectLst/>
                            </a:rPr>
                            <a:t>0.754</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4222899258"/>
                      </a:ext>
                    </a:extLst>
                  </a:tr>
                </a:tbl>
              </a:graphicData>
            </a:graphic>
          </p:graphicFrame>
        </mc:Choice>
        <mc:Fallback>
          <p:graphicFrame>
            <p:nvGraphicFramePr>
              <p:cNvPr id="14" name="Content Placeholder 13">
                <a:extLst>
                  <a:ext uri="{FF2B5EF4-FFF2-40B4-BE49-F238E27FC236}">
                    <a16:creationId xmlns:a16="http://schemas.microsoft.com/office/drawing/2014/main" id="{D79B50AA-E372-2372-CD1D-C86577F06F06}"/>
                  </a:ext>
                </a:extLst>
              </p:cNvPr>
              <p:cNvGraphicFramePr>
                <a:graphicFrameLocks noGrp="1"/>
              </p:cNvGraphicFramePr>
              <p:nvPr>
                <p:ph sz="half" idx="2"/>
                <p:extLst>
                  <p:ext uri="{D42A27DB-BD31-4B8C-83A1-F6EECF244321}">
                    <p14:modId xmlns:p14="http://schemas.microsoft.com/office/powerpoint/2010/main" val="2902282293"/>
                  </p:ext>
                </p:extLst>
              </p:nvPr>
            </p:nvGraphicFramePr>
            <p:xfrm>
              <a:off x="975373" y="2900179"/>
              <a:ext cx="4950565" cy="2887012"/>
            </p:xfrm>
            <a:graphic>
              <a:graphicData uri="http://schemas.openxmlformats.org/drawingml/2006/table">
                <a:tbl>
                  <a:tblPr firstRow="1" firstCol="1" bandRow="1">
                    <a:tableStyleId>{5C22544A-7EE6-4342-B048-85BDC9FD1C3A}</a:tableStyleId>
                  </a:tblPr>
                  <a:tblGrid>
                    <a:gridCol w="990113">
                      <a:extLst>
                        <a:ext uri="{9D8B030D-6E8A-4147-A177-3AD203B41FA5}">
                          <a16:colId xmlns:a16="http://schemas.microsoft.com/office/drawing/2014/main" val="3808683855"/>
                        </a:ext>
                      </a:extLst>
                    </a:gridCol>
                    <a:gridCol w="990113">
                      <a:extLst>
                        <a:ext uri="{9D8B030D-6E8A-4147-A177-3AD203B41FA5}">
                          <a16:colId xmlns:a16="http://schemas.microsoft.com/office/drawing/2014/main" val="4173318912"/>
                        </a:ext>
                      </a:extLst>
                    </a:gridCol>
                    <a:gridCol w="990113">
                      <a:extLst>
                        <a:ext uri="{9D8B030D-6E8A-4147-A177-3AD203B41FA5}">
                          <a16:colId xmlns:a16="http://schemas.microsoft.com/office/drawing/2014/main" val="1461834827"/>
                        </a:ext>
                      </a:extLst>
                    </a:gridCol>
                    <a:gridCol w="990113">
                      <a:extLst>
                        <a:ext uri="{9D8B030D-6E8A-4147-A177-3AD203B41FA5}">
                          <a16:colId xmlns:a16="http://schemas.microsoft.com/office/drawing/2014/main" val="1414965681"/>
                        </a:ext>
                      </a:extLst>
                    </a:gridCol>
                    <a:gridCol w="990113">
                      <a:extLst>
                        <a:ext uri="{9D8B030D-6E8A-4147-A177-3AD203B41FA5}">
                          <a16:colId xmlns:a16="http://schemas.microsoft.com/office/drawing/2014/main" val="3798181260"/>
                        </a:ext>
                      </a:extLst>
                    </a:gridCol>
                  </a:tblGrid>
                  <a:tr h="230488">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hMerge="1">
                      <a:txBody>
                        <a:bodyPr/>
                        <a:lstStyle/>
                        <a:p>
                          <a:endParaRPr lang="en-US"/>
                        </a:p>
                      </a:txBody>
                      <a:tcPr/>
                    </a:tc>
                    <a:extLst>
                      <a:ext uri="{0D108BD9-81ED-4DB2-BD59-A6C34878D82A}">
                        <a16:rowId xmlns:a16="http://schemas.microsoft.com/office/drawing/2014/main" val="3308136455"/>
                      </a:ext>
                    </a:extLst>
                  </a:tr>
                  <a:tr h="230488">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683216222"/>
                      </a:ext>
                    </a:extLst>
                  </a:tr>
                  <a:tr h="240875">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197436" r="-303704" b="-933333"/>
                          </a:stretch>
                        </a:blipFill>
                      </a:tcPr>
                    </a:tc>
                    <a:tc>
                      <a:txBody>
                        <a:bodyPr/>
                        <a:lstStyle/>
                        <a:p>
                          <a:endParaRPr lang="en-US"/>
                        </a:p>
                      </a:txBody>
                      <a:tcPr marL="46660" marR="46660" marT="0" marB="0" anchor="ctr">
                        <a:blipFill>
                          <a:blip r:embed="rId2"/>
                          <a:stretch>
                            <a:fillRect l="-200613" t="-197436" r="-201840" b="-933333"/>
                          </a:stretch>
                        </a:blipFill>
                      </a:tcP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923203565"/>
                      </a:ext>
                    </a:extLst>
                  </a:tr>
                  <a:tr h="235929">
                    <a:tc>
                      <a:txBody>
                        <a:bodyPr/>
                        <a:lstStyle/>
                        <a:p>
                          <a:pPr marL="0" marR="0">
                            <a:lnSpc>
                              <a:spcPct val="107000"/>
                            </a:lnSpc>
                            <a:spcBef>
                              <a:spcPts val="0"/>
                            </a:spcBef>
                            <a:spcAft>
                              <a:spcPts val="0"/>
                            </a:spcAft>
                          </a:pPr>
                          <a:r>
                            <a:rPr lang="en-US" sz="800">
                              <a:effectLst/>
                            </a:rPr>
                            <a:t>KNN (k = 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297436" r="-303704" b="-833333"/>
                          </a:stretch>
                        </a:blipFill>
                      </a:tcPr>
                    </a:tc>
                    <a:tc>
                      <a:txBody>
                        <a:bodyPr/>
                        <a:lstStyle/>
                        <a:p>
                          <a:endParaRPr lang="en-US"/>
                        </a:p>
                      </a:txBody>
                      <a:tcPr marL="46660" marR="46660" marT="0" marB="0" anchor="ctr">
                        <a:blipFill>
                          <a:blip r:embed="rId2"/>
                          <a:stretch>
                            <a:fillRect l="-200613" t="-297436" r="-201840" b="-833333"/>
                          </a:stretch>
                        </a:blipFill>
                      </a:tcPr>
                    </a:tc>
                    <a:tc>
                      <a:txBody>
                        <a:bodyPr/>
                        <a:lstStyle/>
                        <a:p>
                          <a:pPr marL="0" marR="0" algn="ctr">
                            <a:lnSpc>
                              <a:spcPct val="107000"/>
                            </a:lnSpc>
                            <a:spcBef>
                              <a:spcPts val="0"/>
                            </a:spcBef>
                            <a:spcAft>
                              <a:spcPts val="0"/>
                            </a:spcAft>
                          </a:pPr>
                          <a:r>
                            <a:rPr lang="en-US" sz="800" dirty="0">
                              <a:effectLst/>
                            </a:rPr>
                            <a:t> 0.748</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dirty="0">
                              <a:effectLst/>
                            </a:rPr>
                            <a:t>0.740</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786310273"/>
                      </a:ext>
                    </a:extLst>
                  </a:tr>
                  <a:tr h="230488">
                    <a:tc>
                      <a:txBody>
                        <a:bodyPr/>
                        <a:lstStyle/>
                        <a:p>
                          <a:pPr marL="0" marR="0">
                            <a:lnSpc>
                              <a:spcPct val="107000"/>
                            </a:lnSpc>
                            <a:spcBef>
                              <a:spcPts val="0"/>
                            </a:spcBef>
                            <a:spcAft>
                              <a:spcPts val="0"/>
                            </a:spcAft>
                          </a:pPr>
                          <a:r>
                            <a:rPr lang="en-US" sz="800">
                              <a:effectLst/>
                            </a:rPr>
                            <a:t>Naïve Bayes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407895" r="-303704" b="-755263"/>
                          </a:stretch>
                        </a:blipFill>
                      </a:tcPr>
                    </a:tc>
                    <a:tc>
                      <a:txBody>
                        <a:bodyPr/>
                        <a:lstStyle/>
                        <a:p>
                          <a:endParaRPr lang="en-US"/>
                        </a:p>
                      </a:txBody>
                      <a:tcPr marL="46660" marR="46660" marT="0" marB="0" anchor="ctr">
                        <a:blipFill>
                          <a:blip r:embed="rId2"/>
                          <a:stretch>
                            <a:fillRect l="-200613" t="-407895" r="-201840" b="-755263"/>
                          </a:stretch>
                        </a:blipFill>
                      </a:tcPr>
                    </a:tc>
                    <a:tc>
                      <a:txBody>
                        <a:bodyPr/>
                        <a:lstStyle/>
                        <a:p>
                          <a:pPr marL="0" marR="0" algn="ctr">
                            <a:lnSpc>
                              <a:spcPct val="107000"/>
                            </a:lnSpc>
                            <a:spcBef>
                              <a:spcPts val="0"/>
                            </a:spcBef>
                            <a:spcAft>
                              <a:spcPts val="0"/>
                            </a:spcAft>
                          </a:pPr>
                          <a:r>
                            <a:rPr lang="en-US" sz="800">
                              <a:effectLst/>
                            </a:rPr>
                            <a:t>0.754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707470670"/>
                      </a:ext>
                    </a:extLst>
                  </a:tr>
                  <a:tr h="449848">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260811" r="-303704" b="-287838"/>
                          </a:stretch>
                        </a:blipFill>
                      </a:tcPr>
                    </a:tc>
                    <a:tc>
                      <a:txBody>
                        <a:bodyPr/>
                        <a:lstStyle/>
                        <a:p>
                          <a:endParaRPr lang="en-US"/>
                        </a:p>
                      </a:txBody>
                      <a:tcPr marL="46660" marR="46660" marT="0" marB="0" anchor="ctr">
                        <a:blipFill>
                          <a:blip r:embed="rId2"/>
                          <a:stretch>
                            <a:fillRect l="-200613" t="-260811" r="-201840" b="-287838"/>
                          </a:stretch>
                        </a:blipFill>
                      </a:tcPr>
                    </a:tc>
                    <a:tc>
                      <a:txBody>
                        <a:bodyPr/>
                        <a:lstStyle/>
                        <a:p>
                          <a:pPr marL="0" marR="0" algn="ctr">
                            <a:lnSpc>
                              <a:spcPct val="107000"/>
                            </a:lnSpc>
                            <a:spcBef>
                              <a:spcPts val="0"/>
                            </a:spcBef>
                            <a:spcAft>
                              <a:spcPts val="0"/>
                            </a:spcAft>
                          </a:pPr>
                          <a:r>
                            <a:rPr lang="en-US" sz="800">
                              <a:effectLst/>
                            </a:rPr>
                            <a:t>0.786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651392212"/>
                      </a:ext>
                    </a:extLst>
                  </a:tr>
                  <a:tr h="297409">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544898" r="-303704" b="-334694"/>
                          </a:stretch>
                        </a:blipFill>
                      </a:tcPr>
                    </a:tc>
                    <a:tc>
                      <a:txBody>
                        <a:bodyPr/>
                        <a:lstStyle/>
                        <a:p>
                          <a:endParaRPr lang="en-US"/>
                        </a:p>
                      </a:txBody>
                      <a:tcPr marL="46660" marR="46660" marT="0" marB="0" anchor="ctr">
                        <a:blipFill>
                          <a:blip r:embed="rId2"/>
                          <a:stretch>
                            <a:fillRect l="-200613" t="-544898" r="-201840" b="-334694"/>
                          </a:stretch>
                        </a:blipFill>
                      </a:tcPr>
                    </a:tc>
                    <a:tc>
                      <a:txBody>
                        <a:bodyPr/>
                        <a:lstStyle/>
                        <a:p>
                          <a:pPr marL="0" marR="0" algn="ctr">
                            <a:lnSpc>
                              <a:spcPct val="107000"/>
                            </a:lnSpc>
                            <a:spcBef>
                              <a:spcPts val="0"/>
                            </a:spcBef>
                            <a:spcAft>
                              <a:spcPts val="0"/>
                            </a:spcAft>
                          </a:pPr>
                          <a:r>
                            <a:rPr lang="en-US" sz="800">
                              <a:effectLst/>
                            </a:rPr>
                            <a:t>0.761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3283329574"/>
                      </a:ext>
                    </a:extLst>
                  </a:tr>
                  <a:tr h="230488">
                    <a:tc>
                      <a:txBody>
                        <a:bodyPr/>
                        <a:lstStyle/>
                        <a:p>
                          <a:pPr marL="0" marR="0">
                            <a:lnSpc>
                              <a:spcPct val="107000"/>
                            </a:lnSpc>
                            <a:spcBef>
                              <a:spcPts val="0"/>
                            </a:spcBef>
                            <a:spcAft>
                              <a:spcPts val="0"/>
                            </a:spcAft>
                          </a:pPr>
                          <a:r>
                            <a:rPr lang="en-US" sz="800">
                              <a:effectLst/>
                            </a:rPr>
                            <a:t>Random Forest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831579" r="-303704" b="-331579"/>
                          </a:stretch>
                        </a:blipFill>
                      </a:tcPr>
                    </a:tc>
                    <a:tc>
                      <a:txBody>
                        <a:bodyPr/>
                        <a:lstStyle/>
                        <a:p>
                          <a:endParaRPr lang="en-US"/>
                        </a:p>
                      </a:txBody>
                      <a:tcPr marL="46660" marR="46660" marT="0" marB="0" anchor="ctr">
                        <a:blipFill>
                          <a:blip r:embed="rId2"/>
                          <a:stretch>
                            <a:fillRect l="-200613" t="-831579" r="-201840" b="-331579"/>
                          </a:stretch>
                        </a:blipFill>
                      </a:tcPr>
                    </a:tc>
                    <a:tc>
                      <a:txBody>
                        <a:bodyPr/>
                        <a:lstStyle/>
                        <a:p>
                          <a:pPr marL="0" marR="0" algn="ctr">
                            <a:lnSpc>
                              <a:spcPct val="107000"/>
                            </a:lnSpc>
                            <a:spcBef>
                              <a:spcPts val="0"/>
                            </a:spcBef>
                            <a:spcAft>
                              <a:spcPts val="0"/>
                            </a:spcAft>
                          </a:pPr>
                          <a:r>
                            <a:rPr lang="en-US" sz="800">
                              <a:effectLst/>
                            </a:rPr>
                            <a:t>0.786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290657549"/>
                      </a:ext>
                    </a:extLst>
                  </a:tr>
                  <a:tr h="291151">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737500" r="-303704" b="-162500"/>
                          </a:stretch>
                        </a:blipFill>
                      </a:tcPr>
                    </a:tc>
                    <a:tc>
                      <a:txBody>
                        <a:bodyPr/>
                        <a:lstStyle/>
                        <a:p>
                          <a:endParaRPr lang="en-US"/>
                        </a:p>
                      </a:txBody>
                      <a:tcPr marL="46660" marR="46660" marT="0" marB="0" anchor="ctr">
                        <a:blipFill>
                          <a:blip r:embed="rId2"/>
                          <a:stretch>
                            <a:fillRect l="-200613" t="-737500" r="-201840" b="-162500"/>
                          </a:stretch>
                        </a:blipFill>
                      </a:tcPr>
                    </a:tc>
                    <a:tc>
                      <a:txBody>
                        <a:bodyPr/>
                        <a:lstStyle/>
                        <a:p>
                          <a:pPr marL="0" marR="0" algn="ctr">
                            <a:lnSpc>
                              <a:spcPct val="107000"/>
                            </a:lnSpc>
                            <a:spcBef>
                              <a:spcPts val="0"/>
                            </a:spcBef>
                            <a:spcAft>
                              <a:spcPts val="0"/>
                            </a:spcAft>
                          </a:pPr>
                          <a:r>
                            <a:rPr lang="en-US" sz="800">
                              <a:effectLst/>
                            </a:rPr>
                            <a:t>0.782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a:effectLst/>
                            </a:rPr>
                            <a:t>0.758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1338187292"/>
                      </a:ext>
                    </a:extLst>
                  </a:tr>
                  <a:tr h="449848">
                    <a:tc>
                      <a:txBody>
                        <a:bodyPr/>
                        <a:lstStyle/>
                        <a:p>
                          <a:pPr marL="0" marR="0">
                            <a:lnSpc>
                              <a:spcPct val="107000"/>
                            </a:lnSpc>
                            <a:spcBef>
                              <a:spcPts val="0"/>
                            </a:spcBef>
                            <a:spcAft>
                              <a:spcPts val="0"/>
                            </a:spcAft>
                          </a:pPr>
                          <a:r>
                            <a:rPr lang="en-US" sz="800">
                              <a:effectLst/>
                            </a:rPr>
                            <a:t>Support Vector Machine</a:t>
                          </a:r>
                          <a:endParaRPr lang="en-US" sz="700">
                            <a:effectLst/>
                          </a:endParaRPr>
                        </a:p>
                        <a:p>
                          <a:pPr marL="0" marR="0">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endParaRPr lang="en-US"/>
                        </a:p>
                      </a:txBody>
                      <a:tcPr marL="46660" marR="46660" marT="0" marB="0" anchor="ctr">
                        <a:blipFill>
                          <a:blip r:embed="rId2"/>
                          <a:stretch>
                            <a:fillRect l="-101852" t="-543243" r="-303704" b="-5405"/>
                          </a:stretch>
                        </a:blipFill>
                      </a:tcPr>
                    </a:tc>
                    <a:tc>
                      <a:txBody>
                        <a:bodyPr/>
                        <a:lstStyle/>
                        <a:p>
                          <a:endParaRPr lang="en-US"/>
                        </a:p>
                      </a:txBody>
                      <a:tcPr marL="46660" marR="46660" marT="0" marB="0" anchor="ctr">
                        <a:blipFill>
                          <a:blip r:embed="rId2"/>
                          <a:stretch>
                            <a:fillRect l="-200613" t="-543243" r="-201840" b="-5405"/>
                          </a:stretch>
                        </a:blipFill>
                      </a:tcPr>
                    </a:tc>
                    <a:tc>
                      <a:txBody>
                        <a:bodyPr/>
                        <a:lstStyle/>
                        <a:p>
                          <a:pPr marL="0" marR="0" algn="ctr">
                            <a:lnSpc>
                              <a:spcPct val="107000"/>
                            </a:lnSpc>
                            <a:spcBef>
                              <a:spcPts val="0"/>
                            </a:spcBef>
                            <a:spcAft>
                              <a:spcPts val="0"/>
                            </a:spcAft>
                          </a:pPr>
                          <a:r>
                            <a:rPr lang="en-US" sz="800">
                              <a:effectLst/>
                            </a:rPr>
                            <a:t>0.756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tc>
                      <a:txBody>
                        <a:bodyPr/>
                        <a:lstStyle/>
                        <a:p>
                          <a:pPr marL="0" marR="0" algn="ctr">
                            <a:lnSpc>
                              <a:spcPct val="107000"/>
                            </a:lnSpc>
                            <a:spcBef>
                              <a:spcPts val="0"/>
                            </a:spcBef>
                            <a:spcAft>
                              <a:spcPts val="0"/>
                            </a:spcAft>
                          </a:pPr>
                          <a:r>
                            <a:rPr lang="en-US" sz="800" dirty="0">
                              <a:effectLst/>
                            </a:rPr>
                            <a:t>0.754</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6660" marR="46660" marT="0" marB="0" anchor="ctr"/>
                    </a:tc>
                    <a:extLst>
                      <a:ext uri="{0D108BD9-81ED-4DB2-BD59-A6C34878D82A}">
                        <a16:rowId xmlns:a16="http://schemas.microsoft.com/office/drawing/2014/main" val="4222899258"/>
                      </a:ext>
                    </a:extLst>
                  </a:tr>
                </a:tbl>
              </a:graphicData>
            </a:graphic>
          </p:graphicFrame>
        </mc:Fallback>
      </mc:AlternateContent>
      <p:sp>
        <p:nvSpPr>
          <p:cNvPr id="12" name="Text Placeholder 11">
            <a:extLst>
              <a:ext uri="{FF2B5EF4-FFF2-40B4-BE49-F238E27FC236}">
                <a16:creationId xmlns:a16="http://schemas.microsoft.com/office/drawing/2014/main" id="{4297C914-96E9-1499-3913-CC94D948BD2E}"/>
              </a:ext>
            </a:extLst>
          </p:cNvPr>
          <p:cNvSpPr>
            <a:spLocks noGrp="1"/>
          </p:cNvSpPr>
          <p:nvPr>
            <p:ph type="body" sz="quarter" idx="3"/>
          </p:nvPr>
        </p:nvSpPr>
        <p:spPr/>
        <p:txBody>
          <a:bodyPr/>
          <a:lstStyle/>
          <a:p>
            <a:r>
              <a:rPr lang="en-US" sz="1800" b="1" dirty="0">
                <a:effectLst/>
                <a:latin typeface="Times New Roman" panose="02020603050405020304" pitchFamily="18" charset="0"/>
                <a:ea typeface="Calibri" panose="020F0502020204030204" pitchFamily="34" charset="0"/>
              </a:rPr>
              <a:t>Machine learning models to predict “Ever lost a child- Yes, No.”</a:t>
            </a:r>
            <a:endParaRPr lang="en-US" dirty="0"/>
          </a:p>
        </p:txBody>
      </p:sp>
      <mc:AlternateContent xmlns:mc="http://schemas.openxmlformats.org/markup-compatibility/2006">
        <mc:Choice xmlns:a14="http://schemas.microsoft.com/office/drawing/2010/main" Requires="a14">
          <p:graphicFrame>
            <p:nvGraphicFramePr>
              <p:cNvPr id="15" name="Content Placeholder 14">
                <a:extLst>
                  <a:ext uri="{FF2B5EF4-FFF2-40B4-BE49-F238E27FC236}">
                    <a16:creationId xmlns:a16="http://schemas.microsoft.com/office/drawing/2014/main" id="{659D0CCD-7551-3DC8-A32C-B4AA84515727}"/>
                  </a:ext>
                </a:extLst>
              </p:cNvPr>
              <p:cNvGraphicFramePr>
                <a:graphicFrameLocks noGrp="1"/>
              </p:cNvGraphicFramePr>
              <p:nvPr>
                <p:ph sz="quarter" idx="4"/>
                <p:extLst>
                  <p:ext uri="{D42A27DB-BD31-4B8C-83A1-F6EECF244321}">
                    <p14:modId xmlns:p14="http://schemas.microsoft.com/office/powerpoint/2010/main" val="2464604636"/>
                  </p:ext>
                </p:extLst>
              </p:nvPr>
            </p:nvGraphicFramePr>
            <p:xfrm>
              <a:off x="6295983" y="2900179"/>
              <a:ext cx="4920645" cy="2887012"/>
            </p:xfrm>
            <a:graphic>
              <a:graphicData uri="http://schemas.openxmlformats.org/drawingml/2006/table">
                <a:tbl>
                  <a:tblPr firstRow="1" firstCol="1" bandRow="1">
                    <a:tableStyleId>{5C22544A-7EE6-4342-B048-85BDC9FD1C3A}</a:tableStyleId>
                  </a:tblPr>
                  <a:tblGrid>
                    <a:gridCol w="984129">
                      <a:extLst>
                        <a:ext uri="{9D8B030D-6E8A-4147-A177-3AD203B41FA5}">
                          <a16:colId xmlns:a16="http://schemas.microsoft.com/office/drawing/2014/main" val="1977173071"/>
                        </a:ext>
                      </a:extLst>
                    </a:gridCol>
                    <a:gridCol w="984129">
                      <a:extLst>
                        <a:ext uri="{9D8B030D-6E8A-4147-A177-3AD203B41FA5}">
                          <a16:colId xmlns:a16="http://schemas.microsoft.com/office/drawing/2014/main" val="3281034910"/>
                        </a:ext>
                      </a:extLst>
                    </a:gridCol>
                    <a:gridCol w="984129">
                      <a:extLst>
                        <a:ext uri="{9D8B030D-6E8A-4147-A177-3AD203B41FA5}">
                          <a16:colId xmlns:a16="http://schemas.microsoft.com/office/drawing/2014/main" val="2100776563"/>
                        </a:ext>
                      </a:extLst>
                    </a:gridCol>
                    <a:gridCol w="984129">
                      <a:extLst>
                        <a:ext uri="{9D8B030D-6E8A-4147-A177-3AD203B41FA5}">
                          <a16:colId xmlns:a16="http://schemas.microsoft.com/office/drawing/2014/main" val="2290122890"/>
                        </a:ext>
                      </a:extLst>
                    </a:gridCol>
                    <a:gridCol w="984129">
                      <a:extLst>
                        <a:ext uri="{9D8B030D-6E8A-4147-A177-3AD203B41FA5}">
                          <a16:colId xmlns:a16="http://schemas.microsoft.com/office/drawing/2014/main" val="1376929517"/>
                        </a:ext>
                      </a:extLst>
                    </a:gridCol>
                  </a:tblGrid>
                  <a:tr h="290767">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10-fold CV Accuracy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gridSpan="2">
                      <a:txBody>
                        <a:bodyPr/>
                        <a:lstStyle/>
                        <a:p>
                          <a:pPr marL="0" marR="0">
                            <a:lnSpc>
                              <a:spcPct val="107000"/>
                            </a:lnSpc>
                            <a:spcBef>
                              <a:spcPts val="0"/>
                            </a:spcBef>
                            <a:spcAft>
                              <a:spcPts val="0"/>
                            </a:spcAft>
                          </a:pPr>
                          <a:r>
                            <a:rPr lang="en-US" sz="800">
                              <a:effectLst/>
                            </a:rPr>
                            <a:t>Split data Accuracy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hMerge="1">
                      <a:txBody>
                        <a:bodyPr/>
                        <a:lstStyle/>
                        <a:p>
                          <a:endParaRPr lang="en-US"/>
                        </a:p>
                      </a:txBody>
                      <a:tcPr/>
                    </a:tc>
                    <a:extLst>
                      <a:ext uri="{0D108BD9-81ED-4DB2-BD59-A6C34878D82A}">
                        <a16:rowId xmlns:a16="http://schemas.microsoft.com/office/drawing/2014/main" val="1464864119"/>
                      </a:ext>
                    </a:extLst>
                  </a:tr>
                  <a:tr h="225340">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Training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Test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Training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Test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600564882"/>
                      </a:ext>
                    </a:extLst>
                  </a:tr>
                  <a:tr h="235495">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2554035654"/>
                      </a:ext>
                    </a:extLst>
                  </a:tr>
                  <a:tr h="230659">
                    <a:tc>
                      <a:txBody>
                        <a:bodyPr/>
                        <a:lstStyle/>
                        <a:p>
                          <a:pPr marL="0" marR="0">
                            <a:lnSpc>
                              <a:spcPct val="107000"/>
                            </a:lnSpc>
                            <a:spcBef>
                              <a:spcPts val="0"/>
                            </a:spcBef>
                            <a:spcAft>
                              <a:spcPts val="0"/>
                            </a:spcAft>
                          </a:pPr>
                          <a:r>
                            <a:rPr lang="en-US" sz="800">
                              <a:effectLst/>
                            </a:rPr>
                            <a:t>KNN (k = 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0.7462±0.0034</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0.7469±0.0052</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dirty="0">
                              <a:effectLst/>
                            </a:rPr>
                            <a:t> 0.755</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dirty="0">
                              <a:effectLst/>
                            </a:rPr>
                            <a:t>0.757</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740875404"/>
                      </a:ext>
                    </a:extLst>
                  </a:tr>
                  <a:tr h="225340">
                    <a:tc>
                      <a:txBody>
                        <a:bodyPr/>
                        <a:lstStyle/>
                        <a:p>
                          <a:pPr marL="0" marR="0">
                            <a:lnSpc>
                              <a:spcPct val="107000"/>
                            </a:lnSpc>
                            <a:spcBef>
                              <a:spcPts val="0"/>
                            </a:spcBef>
                            <a:spcAft>
                              <a:spcPts val="0"/>
                            </a:spcAft>
                          </a:pPr>
                          <a:r>
                            <a:rPr lang="en-US" sz="800">
                              <a:effectLst/>
                            </a:rPr>
                            <a:t>Naïve Bayes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0.7703±0.0020</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0.6686±0.0059</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0.762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485741777"/>
                      </a:ext>
                    </a:extLst>
                  </a:tr>
                  <a:tr h="439801">
                    <a:tc>
                      <a:txBody>
                        <a:bodyPr/>
                        <a:lstStyle/>
                        <a:p>
                          <a:pPr marL="0" marR="0">
                            <a:lnSpc>
                              <a:spcPct val="107000"/>
                            </a:lnSpc>
                            <a:spcBef>
                              <a:spcPts val="0"/>
                            </a:spcBef>
                            <a:spcAft>
                              <a:spcPts val="0"/>
                            </a:spcAft>
                          </a:pPr>
                          <a:r>
                            <a:rPr lang="en-US" sz="800">
                              <a:effectLst/>
                            </a:rPr>
                            <a:t>Decision Tree</a:t>
                          </a:r>
                        </a:p>
                        <a:p>
                          <a:pPr marL="0" marR="0">
                            <a:lnSpc>
                              <a:spcPct val="107000"/>
                            </a:lnSpc>
                            <a:spcBef>
                              <a:spcPts val="0"/>
                            </a:spcBef>
                            <a:spcAft>
                              <a:spcPts val="0"/>
                            </a:spcAft>
                          </a:pPr>
                          <a:r>
                            <a:rPr lang="en-US" sz="800">
                              <a:effectLst/>
                            </a:rPr>
                            <a:t>(Entropy Criterion)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0.7725±0.0016</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0.7494±0.0055</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0.806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669488198"/>
                      </a:ext>
                    </a:extLst>
                  </a:tr>
                  <a:tr h="290767">
                    <a:tc>
                      <a:txBody>
                        <a:bodyPr/>
                        <a:lstStyle/>
                        <a:p>
                          <a:pPr marL="0" marR="0">
                            <a:lnSpc>
                              <a:spcPct val="107000"/>
                            </a:lnSpc>
                            <a:spcBef>
                              <a:spcPts val="0"/>
                            </a:spcBef>
                            <a:spcAft>
                              <a:spcPts val="0"/>
                            </a:spcAft>
                          </a:pPr>
                          <a:r>
                            <a:rPr lang="en-US" sz="800">
                              <a:effectLst/>
                            </a:rPr>
                            <a:t>Decision Tree</a:t>
                          </a:r>
                        </a:p>
                        <a:p>
                          <a:pPr marL="0" marR="0">
                            <a:lnSpc>
                              <a:spcPct val="107000"/>
                            </a:lnSpc>
                            <a:spcBef>
                              <a:spcPts val="0"/>
                            </a:spcBef>
                            <a:spcAft>
                              <a:spcPts val="0"/>
                            </a:spcAft>
                          </a:pPr>
                          <a:r>
                            <a:rPr lang="en-US" sz="800">
                              <a:effectLst/>
                            </a:rPr>
                            <a:t>(Gini Criterion)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0.7720±0.0025</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0.7634±0.0090</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062823094"/>
                      </a:ext>
                    </a:extLst>
                  </a:tr>
                  <a:tr h="225340">
                    <a:tc>
                      <a:txBody>
                        <a:bodyPr/>
                        <a:lstStyle/>
                        <a:p>
                          <a:pPr marL="0" marR="0">
                            <a:lnSpc>
                              <a:spcPct val="107000"/>
                            </a:lnSpc>
                            <a:spcBef>
                              <a:spcPts val="0"/>
                            </a:spcBef>
                            <a:spcAft>
                              <a:spcPts val="0"/>
                            </a:spcAft>
                          </a:pPr>
                          <a:r>
                            <a:rPr lang="en-US" sz="800">
                              <a:effectLst/>
                            </a:rPr>
                            <a:t>Random Forest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0.7740±0.0029</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0.7537±0.0053</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0.806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351915775"/>
                      </a:ext>
                    </a:extLst>
                  </a:tr>
                  <a:tr h="283702">
                    <a:tc>
                      <a:txBody>
                        <a:bodyPr/>
                        <a:lstStyle/>
                        <a:p>
                          <a:pPr marL="0" marR="0">
                            <a:lnSpc>
                              <a:spcPct val="107000"/>
                            </a:lnSpc>
                            <a:spcBef>
                              <a:spcPts val="0"/>
                            </a:spcBef>
                            <a:spcAft>
                              <a:spcPts val="0"/>
                            </a:spcAft>
                          </a:pPr>
                          <a:r>
                            <a:rPr lang="en-US" sz="800">
                              <a:effectLst/>
                            </a:rPr>
                            <a:t>Gradient Boosting</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𝟕𝟕𝟔𝟐</m:t>
                                </m:r>
                                <m:r>
                                  <a:rPr lang="en-US" sz="800">
                                    <a:effectLst/>
                                  </a:rPr>
                                  <m:t>±</m:t>
                                </m:r>
                                <m:r>
                                  <a:rPr lang="en-US" sz="800">
                                    <a:effectLst/>
                                  </a:rPr>
                                  <m:t>𝟎</m:t>
                                </m:r>
                                <m:r>
                                  <a:rPr lang="en-US" sz="800">
                                    <a:effectLst/>
                                  </a:rPr>
                                  <m:t>.</m:t>
                                </m:r>
                                <m:r>
                                  <a:rPr lang="en-US" sz="800">
                                    <a:effectLst/>
                                  </a:rPr>
                                  <m:t>𝟎𝟎𝟐𝟖</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0.7603±0.0051</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0.798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426778153"/>
                      </a:ext>
                    </a:extLst>
                  </a:tr>
                  <a:tr h="439801">
                    <a:tc>
                      <a:txBody>
                        <a:bodyPr/>
                        <a:lstStyle/>
                        <a:p>
                          <a:pPr marL="0" marR="0">
                            <a:lnSpc>
                              <a:spcPct val="107000"/>
                            </a:lnSpc>
                            <a:spcBef>
                              <a:spcPts val="0"/>
                            </a:spcBef>
                            <a:spcAft>
                              <a:spcPts val="0"/>
                            </a:spcAft>
                          </a:pPr>
                          <a:r>
                            <a:rPr lang="en-US" sz="800">
                              <a:effectLst/>
                            </a:rPr>
                            <a:t>Support Vector Machine</a:t>
                          </a:r>
                        </a:p>
                        <a:p>
                          <a:pPr marL="0" marR="0">
                            <a:lnSpc>
                              <a:spcPct val="107000"/>
                            </a:lnSpc>
                            <a:spcBef>
                              <a:spcPts val="0"/>
                            </a:spcBef>
                            <a:spcAft>
                              <a:spcPts val="0"/>
                            </a:spcAft>
                          </a:pPr>
                          <a:r>
                            <a:rPr lang="en-US" sz="800">
                              <a:effectLst/>
                            </a:rPr>
                            <a:t>(Classifier)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0.7687±0.0014</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𝟕𝟔𝟔𝟑</m:t>
                                </m:r>
                                <m:r>
                                  <a:rPr lang="en-US" sz="800">
                                    <a:effectLst/>
                                  </a:rPr>
                                  <m:t>±</m:t>
                                </m:r>
                                <m:r>
                                  <a:rPr lang="en-US" sz="800">
                                    <a:effectLst/>
                                  </a:rPr>
                                  <m:t>𝟎</m:t>
                                </m:r>
                                <m:r>
                                  <a:rPr lang="en-US" sz="800">
                                    <a:effectLst/>
                                  </a:rPr>
                                  <m:t>.</m:t>
                                </m:r>
                                <m:r>
                                  <a:rPr lang="en-US" sz="800">
                                    <a:effectLst/>
                                  </a:rPr>
                                  <m:t>𝟎𝟎𝟑𝟗</m:t>
                                </m:r>
                              </m:oMath>
                            </m:oMathPara>
                          </a14:m>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0.769</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dirty="0">
                              <a:effectLst/>
                            </a:rPr>
                            <a:t>0.768</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338444191"/>
                      </a:ext>
                    </a:extLst>
                  </a:tr>
                </a:tbl>
              </a:graphicData>
            </a:graphic>
          </p:graphicFrame>
        </mc:Choice>
        <mc:Fallback>
          <p:graphicFrame>
            <p:nvGraphicFramePr>
              <p:cNvPr id="15" name="Content Placeholder 14">
                <a:extLst>
                  <a:ext uri="{FF2B5EF4-FFF2-40B4-BE49-F238E27FC236}">
                    <a16:creationId xmlns:a16="http://schemas.microsoft.com/office/drawing/2014/main" id="{659D0CCD-7551-3DC8-A32C-B4AA84515727}"/>
                  </a:ext>
                </a:extLst>
              </p:cNvPr>
              <p:cNvGraphicFramePr>
                <a:graphicFrameLocks noGrp="1"/>
              </p:cNvGraphicFramePr>
              <p:nvPr>
                <p:ph sz="quarter" idx="4"/>
                <p:extLst>
                  <p:ext uri="{D42A27DB-BD31-4B8C-83A1-F6EECF244321}">
                    <p14:modId xmlns:p14="http://schemas.microsoft.com/office/powerpoint/2010/main" val="2464604636"/>
                  </p:ext>
                </p:extLst>
              </p:nvPr>
            </p:nvGraphicFramePr>
            <p:xfrm>
              <a:off x="6295983" y="2900179"/>
              <a:ext cx="4920645" cy="2887012"/>
            </p:xfrm>
            <a:graphic>
              <a:graphicData uri="http://schemas.openxmlformats.org/drawingml/2006/table">
                <a:tbl>
                  <a:tblPr firstRow="1" firstCol="1" bandRow="1">
                    <a:tableStyleId>{5C22544A-7EE6-4342-B048-85BDC9FD1C3A}</a:tableStyleId>
                  </a:tblPr>
                  <a:tblGrid>
                    <a:gridCol w="984129">
                      <a:extLst>
                        <a:ext uri="{9D8B030D-6E8A-4147-A177-3AD203B41FA5}">
                          <a16:colId xmlns:a16="http://schemas.microsoft.com/office/drawing/2014/main" val="1977173071"/>
                        </a:ext>
                      </a:extLst>
                    </a:gridCol>
                    <a:gridCol w="984129">
                      <a:extLst>
                        <a:ext uri="{9D8B030D-6E8A-4147-A177-3AD203B41FA5}">
                          <a16:colId xmlns:a16="http://schemas.microsoft.com/office/drawing/2014/main" val="3281034910"/>
                        </a:ext>
                      </a:extLst>
                    </a:gridCol>
                    <a:gridCol w="984129">
                      <a:extLst>
                        <a:ext uri="{9D8B030D-6E8A-4147-A177-3AD203B41FA5}">
                          <a16:colId xmlns:a16="http://schemas.microsoft.com/office/drawing/2014/main" val="2100776563"/>
                        </a:ext>
                      </a:extLst>
                    </a:gridCol>
                    <a:gridCol w="984129">
                      <a:extLst>
                        <a:ext uri="{9D8B030D-6E8A-4147-A177-3AD203B41FA5}">
                          <a16:colId xmlns:a16="http://schemas.microsoft.com/office/drawing/2014/main" val="2290122890"/>
                        </a:ext>
                      </a:extLst>
                    </a:gridCol>
                    <a:gridCol w="984129">
                      <a:extLst>
                        <a:ext uri="{9D8B030D-6E8A-4147-A177-3AD203B41FA5}">
                          <a16:colId xmlns:a16="http://schemas.microsoft.com/office/drawing/2014/main" val="1376929517"/>
                        </a:ext>
                      </a:extLst>
                    </a:gridCol>
                  </a:tblGrid>
                  <a:tr h="290767">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10-fold CV Accuracy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gridSpan="2">
                      <a:txBody>
                        <a:bodyPr/>
                        <a:lstStyle/>
                        <a:p>
                          <a:pPr marL="0" marR="0">
                            <a:lnSpc>
                              <a:spcPct val="107000"/>
                            </a:lnSpc>
                            <a:spcBef>
                              <a:spcPts val="0"/>
                            </a:spcBef>
                            <a:spcAft>
                              <a:spcPts val="0"/>
                            </a:spcAft>
                          </a:pPr>
                          <a:r>
                            <a:rPr lang="en-US" sz="800">
                              <a:effectLst/>
                            </a:rPr>
                            <a:t>Split data Accuracy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hMerge="1">
                      <a:txBody>
                        <a:bodyPr/>
                        <a:lstStyle/>
                        <a:p>
                          <a:endParaRPr lang="en-US"/>
                        </a:p>
                      </a:txBody>
                      <a:tcPr/>
                    </a:tc>
                    <a:extLst>
                      <a:ext uri="{0D108BD9-81ED-4DB2-BD59-A6C34878D82A}">
                        <a16:rowId xmlns:a16="http://schemas.microsoft.com/office/drawing/2014/main" val="1464864119"/>
                      </a:ext>
                    </a:extLst>
                  </a:tr>
                  <a:tr h="225340">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Training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Test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Training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nSpc>
                              <a:spcPct val="107000"/>
                            </a:lnSpc>
                            <a:spcBef>
                              <a:spcPts val="0"/>
                            </a:spcBef>
                            <a:spcAft>
                              <a:spcPts val="0"/>
                            </a:spcAft>
                          </a:pPr>
                          <a:r>
                            <a:rPr lang="en-US" sz="800">
                              <a:effectLst/>
                            </a:rPr>
                            <a:t>Test set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600564882"/>
                      </a:ext>
                    </a:extLst>
                  </a:tr>
                  <a:tr h="235495">
                    <a:tc>
                      <a:txBody>
                        <a:bodyPr/>
                        <a:lstStyle/>
                        <a:p>
                          <a:pPr marL="0" marR="0">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223077" r="-304348" b="-912821"/>
                          </a:stretch>
                        </a:blipFill>
                      </a:tcPr>
                    </a:tc>
                    <a:tc>
                      <a:txBody>
                        <a:bodyPr/>
                        <a:lstStyle/>
                        <a:p>
                          <a:endParaRPr lang="en-US"/>
                        </a:p>
                      </a:txBody>
                      <a:tcPr marL="46816" marR="46816" marT="0" marB="0" anchor="ctr">
                        <a:blipFill>
                          <a:blip r:embed="rId3"/>
                          <a:stretch>
                            <a:fillRect l="-200000" t="-223077" r="-202469" b="-912821"/>
                          </a:stretch>
                        </a:blipFill>
                      </a:tcPr>
                    </a:tc>
                    <a:tc>
                      <a:txBody>
                        <a:bodyPr/>
                        <a:lstStyle/>
                        <a:p>
                          <a:pPr marL="0" marR="0" algn="ctr">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2554035654"/>
                      </a:ext>
                    </a:extLst>
                  </a:tr>
                  <a:tr h="230659">
                    <a:tc>
                      <a:txBody>
                        <a:bodyPr/>
                        <a:lstStyle/>
                        <a:p>
                          <a:pPr marL="0" marR="0">
                            <a:lnSpc>
                              <a:spcPct val="107000"/>
                            </a:lnSpc>
                            <a:spcBef>
                              <a:spcPts val="0"/>
                            </a:spcBef>
                            <a:spcAft>
                              <a:spcPts val="0"/>
                            </a:spcAft>
                          </a:pPr>
                          <a:r>
                            <a:rPr lang="en-US" sz="800">
                              <a:effectLst/>
                            </a:rPr>
                            <a:t>KNN (k = 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331579" r="-304348" b="-836842"/>
                          </a:stretch>
                        </a:blipFill>
                      </a:tcPr>
                    </a:tc>
                    <a:tc>
                      <a:txBody>
                        <a:bodyPr/>
                        <a:lstStyle/>
                        <a:p>
                          <a:endParaRPr lang="en-US"/>
                        </a:p>
                      </a:txBody>
                      <a:tcPr marL="46816" marR="46816" marT="0" marB="0" anchor="ctr">
                        <a:blipFill>
                          <a:blip r:embed="rId3"/>
                          <a:stretch>
                            <a:fillRect l="-200000" t="-331579" r="-202469" b="-836842"/>
                          </a:stretch>
                        </a:blipFill>
                      </a:tcPr>
                    </a:tc>
                    <a:tc>
                      <a:txBody>
                        <a:bodyPr/>
                        <a:lstStyle/>
                        <a:p>
                          <a:pPr marL="0" marR="0" algn="ctr">
                            <a:lnSpc>
                              <a:spcPct val="107000"/>
                            </a:lnSpc>
                            <a:spcBef>
                              <a:spcPts val="0"/>
                            </a:spcBef>
                            <a:spcAft>
                              <a:spcPts val="0"/>
                            </a:spcAft>
                          </a:pPr>
                          <a:r>
                            <a:rPr lang="en-US" sz="800" dirty="0">
                              <a:effectLst/>
                            </a:rPr>
                            <a:t> 0.755</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dirty="0">
                              <a:effectLst/>
                            </a:rPr>
                            <a:t>0.757</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740875404"/>
                      </a:ext>
                    </a:extLst>
                  </a:tr>
                  <a:tr h="225340">
                    <a:tc>
                      <a:txBody>
                        <a:bodyPr/>
                        <a:lstStyle/>
                        <a:p>
                          <a:pPr marL="0" marR="0">
                            <a:lnSpc>
                              <a:spcPct val="107000"/>
                            </a:lnSpc>
                            <a:spcBef>
                              <a:spcPts val="0"/>
                            </a:spcBef>
                            <a:spcAft>
                              <a:spcPts val="0"/>
                            </a:spcAft>
                          </a:pPr>
                          <a:r>
                            <a:rPr lang="en-US" sz="800">
                              <a:effectLst/>
                            </a:rPr>
                            <a:t>Naïve Bayes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443243" r="-304348" b="-759459"/>
                          </a:stretch>
                        </a:blipFill>
                      </a:tcPr>
                    </a:tc>
                    <a:tc>
                      <a:txBody>
                        <a:bodyPr/>
                        <a:lstStyle/>
                        <a:p>
                          <a:endParaRPr lang="en-US"/>
                        </a:p>
                      </a:txBody>
                      <a:tcPr marL="46816" marR="46816" marT="0" marB="0" anchor="ctr">
                        <a:blipFill>
                          <a:blip r:embed="rId3"/>
                          <a:stretch>
                            <a:fillRect l="-200000" t="-443243" r="-202469" b="-759459"/>
                          </a:stretch>
                        </a:blipFill>
                      </a:tcPr>
                    </a:tc>
                    <a:tc>
                      <a:txBody>
                        <a:bodyPr/>
                        <a:lstStyle/>
                        <a:p>
                          <a:pPr marL="0" marR="0" algn="ctr">
                            <a:lnSpc>
                              <a:spcPct val="107000"/>
                            </a:lnSpc>
                            <a:spcBef>
                              <a:spcPts val="0"/>
                            </a:spcBef>
                            <a:spcAft>
                              <a:spcPts val="0"/>
                            </a:spcAft>
                          </a:pPr>
                          <a:r>
                            <a:rPr lang="en-US" sz="800">
                              <a:effectLst/>
                            </a:rPr>
                            <a:t>0.770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0.762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485741777"/>
                      </a:ext>
                    </a:extLst>
                  </a:tr>
                  <a:tr h="439801">
                    <a:tc>
                      <a:txBody>
                        <a:bodyPr/>
                        <a:lstStyle/>
                        <a:p>
                          <a:pPr marL="0" marR="0">
                            <a:lnSpc>
                              <a:spcPct val="107000"/>
                            </a:lnSpc>
                            <a:spcBef>
                              <a:spcPts val="0"/>
                            </a:spcBef>
                            <a:spcAft>
                              <a:spcPts val="0"/>
                            </a:spcAft>
                          </a:pPr>
                          <a:r>
                            <a:rPr lang="en-US" sz="800">
                              <a:effectLst/>
                            </a:rPr>
                            <a:t>Decision Tree</a:t>
                          </a:r>
                        </a:p>
                        <a:p>
                          <a:pPr marL="0" marR="0">
                            <a:lnSpc>
                              <a:spcPct val="107000"/>
                            </a:lnSpc>
                            <a:spcBef>
                              <a:spcPts val="0"/>
                            </a:spcBef>
                            <a:spcAft>
                              <a:spcPts val="0"/>
                            </a:spcAft>
                          </a:pPr>
                          <a:r>
                            <a:rPr lang="en-US" sz="800">
                              <a:effectLst/>
                            </a:rPr>
                            <a:t>(Entropy Criterion)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279167" r="-304348" b="-290278"/>
                          </a:stretch>
                        </a:blipFill>
                      </a:tcPr>
                    </a:tc>
                    <a:tc>
                      <a:txBody>
                        <a:bodyPr/>
                        <a:lstStyle/>
                        <a:p>
                          <a:endParaRPr lang="en-US"/>
                        </a:p>
                      </a:txBody>
                      <a:tcPr marL="46816" marR="46816" marT="0" marB="0" anchor="ctr">
                        <a:blipFill>
                          <a:blip r:embed="rId3"/>
                          <a:stretch>
                            <a:fillRect l="-200000" t="-279167" r="-202469" b="-290278"/>
                          </a:stretch>
                        </a:blipFill>
                      </a:tcPr>
                    </a:tc>
                    <a:tc>
                      <a:txBody>
                        <a:bodyPr/>
                        <a:lstStyle/>
                        <a:p>
                          <a:pPr marL="0" marR="0" algn="ctr">
                            <a:lnSpc>
                              <a:spcPct val="107000"/>
                            </a:lnSpc>
                            <a:spcBef>
                              <a:spcPts val="0"/>
                            </a:spcBef>
                            <a:spcAft>
                              <a:spcPts val="0"/>
                            </a:spcAft>
                          </a:pPr>
                          <a:r>
                            <a:rPr lang="en-US" sz="800">
                              <a:effectLst/>
                            </a:rPr>
                            <a:t>0.806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669488198"/>
                      </a:ext>
                    </a:extLst>
                  </a:tr>
                  <a:tr h="290767">
                    <a:tc>
                      <a:txBody>
                        <a:bodyPr/>
                        <a:lstStyle/>
                        <a:p>
                          <a:pPr marL="0" marR="0">
                            <a:lnSpc>
                              <a:spcPct val="107000"/>
                            </a:lnSpc>
                            <a:spcBef>
                              <a:spcPts val="0"/>
                            </a:spcBef>
                            <a:spcAft>
                              <a:spcPts val="0"/>
                            </a:spcAft>
                          </a:pPr>
                          <a:r>
                            <a:rPr lang="en-US" sz="800">
                              <a:effectLst/>
                            </a:rPr>
                            <a:t>Decision Tree</a:t>
                          </a:r>
                        </a:p>
                        <a:p>
                          <a:pPr marL="0" marR="0">
                            <a:lnSpc>
                              <a:spcPct val="107000"/>
                            </a:lnSpc>
                            <a:spcBef>
                              <a:spcPts val="0"/>
                            </a:spcBef>
                            <a:spcAft>
                              <a:spcPts val="0"/>
                            </a:spcAft>
                          </a:pPr>
                          <a:r>
                            <a:rPr lang="en-US" sz="800">
                              <a:effectLst/>
                            </a:rPr>
                            <a:t>(Gini Criterion)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568750" r="-304348" b="-335417"/>
                          </a:stretch>
                        </a:blipFill>
                      </a:tcPr>
                    </a:tc>
                    <a:tc>
                      <a:txBody>
                        <a:bodyPr/>
                        <a:lstStyle/>
                        <a:p>
                          <a:endParaRPr lang="en-US"/>
                        </a:p>
                      </a:txBody>
                      <a:tcPr marL="46816" marR="46816" marT="0" marB="0" anchor="ctr">
                        <a:blipFill>
                          <a:blip r:embed="rId3"/>
                          <a:stretch>
                            <a:fillRect l="-200000" t="-568750" r="-202469" b="-335417"/>
                          </a:stretch>
                        </a:blipFill>
                      </a:tcPr>
                    </a:tc>
                    <a:tc>
                      <a:txBody>
                        <a:bodyPr/>
                        <a:lstStyle/>
                        <a:p>
                          <a:pPr marL="0" marR="0" algn="ctr">
                            <a:lnSpc>
                              <a:spcPct val="107000"/>
                            </a:lnSpc>
                            <a:spcBef>
                              <a:spcPts val="0"/>
                            </a:spcBef>
                            <a:spcAft>
                              <a:spcPts val="0"/>
                            </a:spcAft>
                          </a:pPr>
                          <a:r>
                            <a:rPr lang="en-US" sz="800">
                              <a:effectLst/>
                            </a:rPr>
                            <a:t>0.778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062823094"/>
                      </a:ext>
                    </a:extLst>
                  </a:tr>
                  <a:tr h="225340">
                    <a:tc>
                      <a:txBody>
                        <a:bodyPr/>
                        <a:lstStyle/>
                        <a:p>
                          <a:pPr marL="0" marR="0">
                            <a:lnSpc>
                              <a:spcPct val="107000"/>
                            </a:lnSpc>
                            <a:spcBef>
                              <a:spcPts val="0"/>
                            </a:spcBef>
                            <a:spcAft>
                              <a:spcPts val="0"/>
                            </a:spcAft>
                          </a:pPr>
                          <a:r>
                            <a:rPr lang="en-US" sz="800">
                              <a:effectLst/>
                            </a:rPr>
                            <a:t>Random Forest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867568" r="-304348" b="-335135"/>
                          </a:stretch>
                        </a:blipFill>
                      </a:tcPr>
                    </a:tc>
                    <a:tc>
                      <a:txBody>
                        <a:bodyPr/>
                        <a:lstStyle/>
                        <a:p>
                          <a:endParaRPr lang="en-US"/>
                        </a:p>
                      </a:txBody>
                      <a:tcPr marL="46816" marR="46816" marT="0" marB="0" anchor="ctr">
                        <a:blipFill>
                          <a:blip r:embed="rId3"/>
                          <a:stretch>
                            <a:fillRect l="-200000" t="-867568" r="-202469" b="-335135"/>
                          </a:stretch>
                        </a:blipFill>
                      </a:tcPr>
                    </a:tc>
                    <a:tc>
                      <a:txBody>
                        <a:bodyPr/>
                        <a:lstStyle/>
                        <a:p>
                          <a:pPr marL="0" marR="0" algn="ctr">
                            <a:lnSpc>
                              <a:spcPct val="107000"/>
                            </a:lnSpc>
                            <a:spcBef>
                              <a:spcPts val="0"/>
                            </a:spcBef>
                            <a:spcAft>
                              <a:spcPts val="0"/>
                            </a:spcAft>
                          </a:pPr>
                          <a:r>
                            <a:rPr lang="en-US" sz="800">
                              <a:effectLst/>
                            </a:rPr>
                            <a:t>0.806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351915775"/>
                      </a:ext>
                    </a:extLst>
                  </a:tr>
                  <a:tr h="283702">
                    <a:tc>
                      <a:txBody>
                        <a:bodyPr/>
                        <a:lstStyle/>
                        <a:p>
                          <a:pPr marL="0" marR="0">
                            <a:lnSpc>
                              <a:spcPct val="107000"/>
                            </a:lnSpc>
                            <a:spcBef>
                              <a:spcPts val="0"/>
                            </a:spcBef>
                            <a:spcAft>
                              <a:spcPts val="0"/>
                            </a:spcAft>
                          </a:pPr>
                          <a:r>
                            <a:rPr lang="en-US" sz="800">
                              <a:effectLst/>
                            </a:rPr>
                            <a:t>Gradient Boosting</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761702" r="-304348" b="-163830"/>
                          </a:stretch>
                        </a:blipFill>
                      </a:tcPr>
                    </a:tc>
                    <a:tc>
                      <a:txBody>
                        <a:bodyPr/>
                        <a:lstStyle/>
                        <a:p>
                          <a:endParaRPr lang="en-US"/>
                        </a:p>
                      </a:txBody>
                      <a:tcPr marL="46816" marR="46816" marT="0" marB="0" anchor="ctr">
                        <a:blipFill>
                          <a:blip r:embed="rId3"/>
                          <a:stretch>
                            <a:fillRect l="-200000" t="-761702" r="-202469" b="-163830"/>
                          </a:stretch>
                        </a:blipFill>
                      </a:tcPr>
                    </a:tc>
                    <a:tc>
                      <a:txBody>
                        <a:bodyPr/>
                        <a:lstStyle/>
                        <a:p>
                          <a:pPr marL="0" marR="0" algn="ctr">
                            <a:lnSpc>
                              <a:spcPct val="107000"/>
                            </a:lnSpc>
                            <a:spcBef>
                              <a:spcPts val="0"/>
                            </a:spcBef>
                            <a:spcAft>
                              <a:spcPts val="0"/>
                            </a:spcAft>
                          </a:pPr>
                          <a:r>
                            <a:rPr lang="en-US" sz="800">
                              <a:effectLst/>
                            </a:rPr>
                            <a:t>0.798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a:effectLst/>
                            </a:rPr>
                            <a:t>0.774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3426778153"/>
                      </a:ext>
                    </a:extLst>
                  </a:tr>
                  <a:tr h="439801">
                    <a:tc>
                      <a:txBody>
                        <a:bodyPr/>
                        <a:lstStyle/>
                        <a:p>
                          <a:pPr marL="0" marR="0">
                            <a:lnSpc>
                              <a:spcPct val="107000"/>
                            </a:lnSpc>
                            <a:spcBef>
                              <a:spcPts val="0"/>
                            </a:spcBef>
                            <a:spcAft>
                              <a:spcPts val="0"/>
                            </a:spcAft>
                          </a:pPr>
                          <a:r>
                            <a:rPr lang="en-US" sz="800">
                              <a:effectLst/>
                            </a:rPr>
                            <a:t>Support Vector Machine</a:t>
                          </a:r>
                        </a:p>
                        <a:p>
                          <a:pPr marL="0" marR="0">
                            <a:lnSpc>
                              <a:spcPct val="107000"/>
                            </a:lnSpc>
                            <a:spcBef>
                              <a:spcPts val="0"/>
                            </a:spcBef>
                            <a:spcAft>
                              <a:spcPts val="0"/>
                            </a:spcAft>
                          </a:pPr>
                          <a:r>
                            <a:rPr lang="en-US" sz="800">
                              <a:effectLst/>
                            </a:rPr>
                            <a:t>(Classifier)</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endParaRPr lang="en-US"/>
                        </a:p>
                      </a:txBody>
                      <a:tcPr marL="46816" marR="46816" marT="0" marB="0" anchor="ctr">
                        <a:blipFill>
                          <a:blip r:embed="rId3"/>
                          <a:stretch>
                            <a:fillRect l="-101242" t="-562500" r="-304348" b="-6944"/>
                          </a:stretch>
                        </a:blipFill>
                      </a:tcPr>
                    </a:tc>
                    <a:tc>
                      <a:txBody>
                        <a:bodyPr/>
                        <a:lstStyle/>
                        <a:p>
                          <a:endParaRPr lang="en-US"/>
                        </a:p>
                      </a:txBody>
                      <a:tcPr marL="46816" marR="46816" marT="0" marB="0" anchor="ctr">
                        <a:blipFill>
                          <a:blip r:embed="rId3"/>
                          <a:stretch>
                            <a:fillRect l="-200000" t="-562500" r="-202469" b="-6944"/>
                          </a:stretch>
                        </a:blipFill>
                      </a:tcPr>
                    </a:tc>
                    <a:tc>
                      <a:txBody>
                        <a:bodyPr/>
                        <a:lstStyle/>
                        <a:p>
                          <a:pPr marL="0" marR="0" algn="ctr">
                            <a:lnSpc>
                              <a:spcPct val="107000"/>
                            </a:lnSpc>
                            <a:spcBef>
                              <a:spcPts val="0"/>
                            </a:spcBef>
                            <a:spcAft>
                              <a:spcPts val="0"/>
                            </a:spcAft>
                          </a:pPr>
                          <a:r>
                            <a:rPr lang="en-US" sz="800">
                              <a:effectLst/>
                            </a:rPr>
                            <a:t>0.769</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tc>
                      <a:txBody>
                        <a:bodyPr/>
                        <a:lstStyle/>
                        <a:p>
                          <a:pPr marL="0" marR="0" algn="ctr">
                            <a:lnSpc>
                              <a:spcPct val="107000"/>
                            </a:lnSpc>
                            <a:spcBef>
                              <a:spcPts val="0"/>
                            </a:spcBef>
                            <a:spcAft>
                              <a:spcPts val="0"/>
                            </a:spcAft>
                          </a:pPr>
                          <a:r>
                            <a:rPr lang="en-US" sz="800" dirty="0">
                              <a:effectLst/>
                            </a:rPr>
                            <a:t>0.768</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46816" marR="46816" marT="0" marB="0" anchor="ctr"/>
                    </a:tc>
                    <a:extLst>
                      <a:ext uri="{0D108BD9-81ED-4DB2-BD59-A6C34878D82A}">
                        <a16:rowId xmlns:a16="http://schemas.microsoft.com/office/drawing/2014/main" val="1338444191"/>
                      </a:ext>
                    </a:extLst>
                  </a:tr>
                </a:tbl>
              </a:graphicData>
            </a:graphic>
          </p:graphicFrame>
        </mc:Fallback>
      </mc:AlternateContent>
    </p:spTree>
    <p:extLst>
      <p:ext uri="{BB962C8B-B14F-4D97-AF65-F5344CB8AC3E}">
        <p14:creationId xmlns:p14="http://schemas.microsoft.com/office/powerpoint/2010/main" val="3178260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AC53-048D-6A46-661E-63605FAC39C1}"/>
              </a:ext>
            </a:extLst>
          </p:cNvPr>
          <p:cNvSpPr>
            <a:spLocks noGrp="1"/>
          </p:cNvSpPr>
          <p:nvPr>
            <p:ph type="title"/>
          </p:nvPr>
        </p:nvSpPr>
        <p:spPr/>
        <p:txBody>
          <a:bodyPr>
            <a:normAutofit/>
          </a:bodyPr>
          <a:lstStyle/>
          <a:p>
            <a:r>
              <a:rPr lang="en-US" sz="2400" dirty="0"/>
              <a:t>RESULT OF PREDICTIVE MODELS</a:t>
            </a:r>
          </a:p>
        </p:txBody>
      </p:sp>
      <p:sp>
        <p:nvSpPr>
          <p:cNvPr id="3" name="Text Placeholder 2">
            <a:extLst>
              <a:ext uri="{FF2B5EF4-FFF2-40B4-BE49-F238E27FC236}">
                <a16:creationId xmlns:a16="http://schemas.microsoft.com/office/drawing/2014/main" id="{0ED1E39D-9DE5-DB08-0AB9-6DB8439F7E93}"/>
              </a:ext>
            </a:extLst>
          </p:cNvPr>
          <p:cNvSpPr>
            <a:spLocks noGrp="1"/>
          </p:cNvSpPr>
          <p:nvPr>
            <p:ph type="body" idx="1"/>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Machine models used to predict “Health Insurance- Yes, No.”</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7" name="Content Placeholder 6">
                <a:extLst>
                  <a:ext uri="{FF2B5EF4-FFF2-40B4-BE49-F238E27FC236}">
                    <a16:creationId xmlns:a16="http://schemas.microsoft.com/office/drawing/2014/main" id="{986C4202-CF70-7F7E-9EAE-C10B97B76A71}"/>
                  </a:ext>
                </a:extLst>
              </p:cNvPr>
              <p:cNvGraphicFramePr>
                <a:graphicFrameLocks noGrp="1"/>
              </p:cNvGraphicFramePr>
              <p:nvPr>
                <p:ph sz="half" idx="2"/>
                <p:extLst>
                  <p:ext uri="{D42A27DB-BD31-4B8C-83A1-F6EECF244321}">
                    <p14:modId xmlns:p14="http://schemas.microsoft.com/office/powerpoint/2010/main" val="1335700280"/>
                  </p:ext>
                </p:extLst>
              </p:nvPr>
            </p:nvGraphicFramePr>
            <p:xfrm>
              <a:off x="973267" y="2753851"/>
              <a:ext cx="4913427" cy="3046501"/>
            </p:xfrm>
            <a:graphic>
              <a:graphicData uri="http://schemas.openxmlformats.org/drawingml/2006/table">
                <a:tbl>
                  <a:tblPr firstRow="1" firstCol="1" bandRow="1">
                    <a:tableStyleId>{5C22544A-7EE6-4342-B048-85BDC9FD1C3A}</a:tableStyleId>
                  </a:tblPr>
                  <a:tblGrid>
                    <a:gridCol w="1193243">
                      <a:extLst>
                        <a:ext uri="{9D8B030D-6E8A-4147-A177-3AD203B41FA5}">
                          <a16:colId xmlns:a16="http://schemas.microsoft.com/office/drawing/2014/main" val="492788446"/>
                        </a:ext>
                      </a:extLst>
                    </a:gridCol>
                    <a:gridCol w="1075839">
                      <a:extLst>
                        <a:ext uri="{9D8B030D-6E8A-4147-A177-3AD203B41FA5}">
                          <a16:colId xmlns:a16="http://schemas.microsoft.com/office/drawing/2014/main" val="2546471447"/>
                        </a:ext>
                      </a:extLst>
                    </a:gridCol>
                    <a:gridCol w="998994">
                      <a:extLst>
                        <a:ext uri="{9D8B030D-6E8A-4147-A177-3AD203B41FA5}">
                          <a16:colId xmlns:a16="http://schemas.microsoft.com/office/drawing/2014/main" val="2563683685"/>
                        </a:ext>
                      </a:extLst>
                    </a:gridCol>
                    <a:gridCol w="1132620">
                      <a:extLst>
                        <a:ext uri="{9D8B030D-6E8A-4147-A177-3AD203B41FA5}">
                          <a16:colId xmlns:a16="http://schemas.microsoft.com/office/drawing/2014/main" val="3355582715"/>
                        </a:ext>
                      </a:extLst>
                    </a:gridCol>
                    <a:gridCol w="512731">
                      <a:extLst>
                        <a:ext uri="{9D8B030D-6E8A-4147-A177-3AD203B41FA5}">
                          <a16:colId xmlns:a16="http://schemas.microsoft.com/office/drawing/2014/main" val="3512169442"/>
                        </a:ext>
                      </a:extLst>
                    </a:gridCol>
                  </a:tblGrid>
                  <a:tr h="25472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hMerge="1">
                      <a:txBody>
                        <a:bodyPr/>
                        <a:lstStyle/>
                        <a:p>
                          <a:endParaRPr lang="en-US"/>
                        </a:p>
                      </a:txBody>
                      <a:tcPr/>
                    </a:tc>
                    <a:extLst>
                      <a:ext uri="{0D108BD9-81ED-4DB2-BD59-A6C34878D82A}">
                        <a16:rowId xmlns:a16="http://schemas.microsoft.com/office/drawing/2014/main" val="4100327448"/>
                      </a:ext>
                    </a:extLst>
                  </a:tr>
                  <a:tr h="25472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869489435"/>
                      </a:ext>
                    </a:extLst>
                  </a:tr>
                  <a:tr h="265652">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27400817"/>
                      </a:ext>
                    </a:extLst>
                  </a:tr>
                  <a:tr h="260477">
                    <a:tc>
                      <a:txBody>
                        <a:bodyPr/>
                        <a:lstStyle/>
                        <a:p>
                          <a:pPr marL="0" marR="0">
                            <a:lnSpc>
                              <a:spcPct val="107000"/>
                            </a:lnSpc>
                            <a:spcBef>
                              <a:spcPts val="0"/>
                            </a:spcBef>
                            <a:spcAft>
                              <a:spcPts val="0"/>
                            </a:spcAft>
                          </a:pPr>
                          <a:r>
                            <a:rPr lang="en-US" sz="800">
                              <a:effectLst/>
                            </a:rPr>
                            <a:t>KNN (k = 20)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0.9139±0.0031</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0.9093±0.0027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0.920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452149950"/>
                      </a:ext>
                    </a:extLst>
                  </a:tr>
                  <a:tr h="254727">
                    <a:tc>
                      <a:txBody>
                        <a:bodyPr/>
                        <a:lstStyle/>
                        <a:p>
                          <a:pPr marL="0" marR="0">
                            <a:lnSpc>
                              <a:spcPct val="107000"/>
                            </a:lnSpc>
                            <a:spcBef>
                              <a:spcPts val="0"/>
                            </a:spcBef>
                            <a:spcAft>
                              <a:spcPts val="0"/>
                            </a:spcAft>
                          </a:pPr>
                          <a:r>
                            <a:rPr lang="en-US" sz="800">
                              <a:effectLst/>
                            </a:rPr>
                            <a:t>Naïve Bayes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0.9131±0.0030</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0.9134±0.0032</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206429183"/>
                      </a:ext>
                    </a:extLst>
                  </a:tr>
                  <a:tr h="353270">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0.9006±0.0027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0.8888±0.0043</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0.898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916921142"/>
                      </a:ext>
                    </a:extLst>
                  </a:tr>
                  <a:tr h="353270">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0.9171±0.0016</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0.9124±0.0037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0.929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1958026772"/>
                      </a:ext>
                    </a:extLst>
                  </a:tr>
                  <a:tr h="254727">
                    <a:tc>
                      <a:txBody>
                        <a:bodyPr/>
                        <a:lstStyle/>
                        <a:p>
                          <a:pPr marL="0" marR="0">
                            <a:lnSpc>
                              <a:spcPct val="107000"/>
                            </a:lnSpc>
                            <a:spcBef>
                              <a:spcPts val="0"/>
                            </a:spcBef>
                            <a:spcAft>
                              <a:spcPts val="0"/>
                            </a:spcAft>
                          </a:pPr>
                          <a:r>
                            <a:rPr lang="en-US" sz="800">
                              <a:effectLst/>
                            </a:rPr>
                            <a:t>Random Forest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0.91252±0.0023</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0.9057±0.0038</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0.909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2178650679"/>
                      </a:ext>
                    </a:extLst>
                  </a:tr>
                  <a:tr h="260477">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0.9153±0.0022</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0.9082±0.0045</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0.952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2367863258"/>
                      </a:ext>
                    </a:extLst>
                  </a:tr>
                  <a:tr h="534447">
                    <a:tc>
                      <a:txBody>
                        <a:bodyPr/>
                        <a:lstStyle/>
                        <a:p>
                          <a:pPr marL="0" marR="0" algn="just">
                            <a:lnSpc>
                              <a:spcPct val="107000"/>
                            </a:lnSpc>
                            <a:spcBef>
                              <a:spcPts val="0"/>
                            </a:spcBef>
                            <a:spcAft>
                              <a:spcPts val="0"/>
                            </a:spcAft>
                          </a:pPr>
                          <a:r>
                            <a:rPr lang="en-US" sz="800">
                              <a:effectLst/>
                            </a:rPr>
                            <a:t>Support Vector Machine</a:t>
                          </a:r>
                          <a:endParaRPr lang="en-US" sz="700">
                            <a:effectLst/>
                          </a:endParaRPr>
                        </a:p>
                        <a:p>
                          <a:pPr marL="0" marR="0" algn="just">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𝟗𝟏𝟕𝟓</m:t>
                                </m:r>
                                <m:r>
                                  <a:rPr lang="en-US" sz="800">
                                    <a:effectLst/>
                                  </a:rPr>
                                  <m:t>±</m:t>
                                </m:r>
                                <m:r>
                                  <a:rPr lang="en-US" sz="800">
                                    <a:effectLst/>
                                  </a:rPr>
                                  <m:t>𝟎</m:t>
                                </m:r>
                                <m:r>
                                  <a:rPr lang="en-US" sz="800">
                                    <a:effectLst/>
                                  </a:rPr>
                                  <m:t>.</m:t>
                                </m:r>
                                <m:r>
                                  <a:rPr lang="en-US" sz="800">
                                    <a:effectLst/>
                                  </a:rPr>
                                  <m:t>𝟎𝟎𝟑𝟗</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𝟗𝟏𝟔𝟑</m:t>
                                </m:r>
                                <m:r>
                                  <a:rPr lang="en-US" sz="800">
                                    <a:effectLst/>
                                  </a:rPr>
                                  <m:t>±</m:t>
                                </m:r>
                                <m:r>
                                  <a:rPr lang="en-US" sz="800">
                                    <a:effectLst/>
                                  </a:rPr>
                                  <m:t>𝟎</m:t>
                                </m:r>
                                <m:r>
                                  <a:rPr lang="en-US" sz="800">
                                    <a:effectLst/>
                                  </a:rPr>
                                  <m:t>.</m:t>
                                </m:r>
                                <m:r>
                                  <a:rPr lang="en-US" sz="800">
                                    <a:effectLst/>
                                  </a:rPr>
                                  <m:t>𝟎𝟎𝟑𝟒</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dirty="0">
                              <a:effectLst/>
                            </a:rPr>
                            <a:t>0.917</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4014805654"/>
                      </a:ext>
                    </a:extLst>
                  </a:tr>
                </a:tbl>
              </a:graphicData>
            </a:graphic>
          </p:graphicFrame>
        </mc:Choice>
        <mc:Fallback>
          <p:graphicFrame>
            <p:nvGraphicFramePr>
              <p:cNvPr id="7" name="Content Placeholder 6">
                <a:extLst>
                  <a:ext uri="{FF2B5EF4-FFF2-40B4-BE49-F238E27FC236}">
                    <a16:creationId xmlns:a16="http://schemas.microsoft.com/office/drawing/2014/main" id="{986C4202-CF70-7F7E-9EAE-C10B97B76A71}"/>
                  </a:ext>
                </a:extLst>
              </p:cNvPr>
              <p:cNvGraphicFramePr>
                <a:graphicFrameLocks noGrp="1"/>
              </p:cNvGraphicFramePr>
              <p:nvPr>
                <p:ph sz="half" idx="2"/>
                <p:extLst>
                  <p:ext uri="{D42A27DB-BD31-4B8C-83A1-F6EECF244321}">
                    <p14:modId xmlns:p14="http://schemas.microsoft.com/office/powerpoint/2010/main" val="1335700280"/>
                  </p:ext>
                </p:extLst>
              </p:nvPr>
            </p:nvGraphicFramePr>
            <p:xfrm>
              <a:off x="973267" y="2753851"/>
              <a:ext cx="4913427" cy="3046501"/>
            </p:xfrm>
            <a:graphic>
              <a:graphicData uri="http://schemas.openxmlformats.org/drawingml/2006/table">
                <a:tbl>
                  <a:tblPr firstRow="1" firstCol="1" bandRow="1">
                    <a:tableStyleId>{5C22544A-7EE6-4342-B048-85BDC9FD1C3A}</a:tableStyleId>
                  </a:tblPr>
                  <a:tblGrid>
                    <a:gridCol w="1193243">
                      <a:extLst>
                        <a:ext uri="{9D8B030D-6E8A-4147-A177-3AD203B41FA5}">
                          <a16:colId xmlns:a16="http://schemas.microsoft.com/office/drawing/2014/main" val="492788446"/>
                        </a:ext>
                      </a:extLst>
                    </a:gridCol>
                    <a:gridCol w="1075839">
                      <a:extLst>
                        <a:ext uri="{9D8B030D-6E8A-4147-A177-3AD203B41FA5}">
                          <a16:colId xmlns:a16="http://schemas.microsoft.com/office/drawing/2014/main" val="2546471447"/>
                        </a:ext>
                      </a:extLst>
                    </a:gridCol>
                    <a:gridCol w="998994">
                      <a:extLst>
                        <a:ext uri="{9D8B030D-6E8A-4147-A177-3AD203B41FA5}">
                          <a16:colId xmlns:a16="http://schemas.microsoft.com/office/drawing/2014/main" val="2563683685"/>
                        </a:ext>
                      </a:extLst>
                    </a:gridCol>
                    <a:gridCol w="1132620">
                      <a:extLst>
                        <a:ext uri="{9D8B030D-6E8A-4147-A177-3AD203B41FA5}">
                          <a16:colId xmlns:a16="http://schemas.microsoft.com/office/drawing/2014/main" val="3355582715"/>
                        </a:ext>
                      </a:extLst>
                    </a:gridCol>
                    <a:gridCol w="512731">
                      <a:extLst>
                        <a:ext uri="{9D8B030D-6E8A-4147-A177-3AD203B41FA5}">
                          <a16:colId xmlns:a16="http://schemas.microsoft.com/office/drawing/2014/main" val="3512169442"/>
                        </a:ext>
                      </a:extLst>
                    </a:gridCol>
                  </a:tblGrid>
                  <a:tr h="25472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hMerge="1">
                      <a:txBody>
                        <a:bodyPr/>
                        <a:lstStyle/>
                        <a:p>
                          <a:endParaRPr lang="en-US"/>
                        </a:p>
                      </a:txBody>
                      <a:tcPr/>
                    </a:tc>
                    <a:extLst>
                      <a:ext uri="{0D108BD9-81ED-4DB2-BD59-A6C34878D82A}">
                        <a16:rowId xmlns:a16="http://schemas.microsoft.com/office/drawing/2014/main" val="4100327448"/>
                      </a:ext>
                    </a:extLst>
                  </a:tr>
                  <a:tr h="25472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869489435"/>
                      </a:ext>
                    </a:extLst>
                  </a:tr>
                  <a:tr h="265652">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206977" r="-247458" b="-874419"/>
                          </a:stretch>
                        </a:blipFill>
                      </a:tcPr>
                    </a:tc>
                    <a:tc>
                      <a:txBody>
                        <a:bodyPr/>
                        <a:lstStyle/>
                        <a:p>
                          <a:endParaRPr lang="en-US"/>
                        </a:p>
                      </a:txBody>
                      <a:tcPr marL="44706" marR="44706" marT="0" marB="0">
                        <a:blipFill>
                          <a:blip r:embed="rId2"/>
                          <a:stretch>
                            <a:fillRect l="-228049" t="-206977" r="-167073" b="-874419"/>
                          </a:stretch>
                        </a:blipFill>
                      </a:tcP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27400817"/>
                      </a:ext>
                    </a:extLst>
                  </a:tr>
                  <a:tr h="260477">
                    <a:tc>
                      <a:txBody>
                        <a:bodyPr/>
                        <a:lstStyle/>
                        <a:p>
                          <a:pPr marL="0" marR="0">
                            <a:lnSpc>
                              <a:spcPct val="107000"/>
                            </a:lnSpc>
                            <a:spcBef>
                              <a:spcPts val="0"/>
                            </a:spcBef>
                            <a:spcAft>
                              <a:spcPts val="0"/>
                            </a:spcAft>
                          </a:pPr>
                          <a:r>
                            <a:rPr lang="en-US" sz="800">
                              <a:effectLst/>
                            </a:rPr>
                            <a:t>KNN (k = 20)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306977" r="-247458" b="-774419"/>
                          </a:stretch>
                        </a:blipFill>
                      </a:tcPr>
                    </a:tc>
                    <a:tc>
                      <a:txBody>
                        <a:bodyPr/>
                        <a:lstStyle/>
                        <a:p>
                          <a:endParaRPr lang="en-US"/>
                        </a:p>
                      </a:txBody>
                      <a:tcPr marL="44706" marR="44706" marT="0" marB="0">
                        <a:blipFill>
                          <a:blip r:embed="rId2"/>
                          <a:stretch>
                            <a:fillRect l="-228049" t="-306977" r="-167073" b="-774419"/>
                          </a:stretch>
                        </a:blipFill>
                      </a:tcPr>
                    </a:tc>
                    <a:tc>
                      <a:txBody>
                        <a:bodyPr/>
                        <a:lstStyle/>
                        <a:p>
                          <a:pPr marL="0" marR="0" algn="ctr">
                            <a:lnSpc>
                              <a:spcPct val="107000"/>
                            </a:lnSpc>
                            <a:spcBef>
                              <a:spcPts val="0"/>
                            </a:spcBef>
                            <a:spcAft>
                              <a:spcPts val="0"/>
                            </a:spcAft>
                          </a:pPr>
                          <a:r>
                            <a:rPr lang="en-US" sz="800">
                              <a:effectLst/>
                            </a:rPr>
                            <a:t>0.920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0.915</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452149950"/>
                      </a:ext>
                    </a:extLst>
                  </a:tr>
                  <a:tr h="254727">
                    <a:tc>
                      <a:txBody>
                        <a:bodyPr/>
                        <a:lstStyle/>
                        <a:p>
                          <a:pPr marL="0" marR="0">
                            <a:lnSpc>
                              <a:spcPct val="107000"/>
                            </a:lnSpc>
                            <a:spcBef>
                              <a:spcPts val="0"/>
                            </a:spcBef>
                            <a:spcAft>
                              <a:spcPts val="0"/>
                            </a:spcAft>
                          </a:pPr>
                          <a:r>
                            <a:rPr lang="en-US" sz="800">
                              <a:effectLst/>
                            </a:rPr>
                            <a:t>Naïve Bayes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416667" r="-247458" b="-692857"/>
                          </a:stretch>
                        </a:blipFill>
                      </a:tcPr>
                    </a:tc>
                    <a:tc>
                      <a:txBody>
                        <a:bodyPr/>
                        <a:lstStyle/>
                        <a:p>
                          <a:endParaRPr lang="en-US"/>
                        </a:p>
                      </a:txBody>
                      <a:tcPr marL="44706" marR="44706" marT="0" marB="0">
                        <a:blipFill>
                          <a:blip r:embed="rId2"/>
                          <a:stretch>
                            <a:fillRect l="-228049" t="-416667" r="-167073" b="-692857"/>
                          </a:stretch>
                        </a:blipFill>
                      </a:tcPr>
                    </a:tc>
                    <a:tc>
                      <a:txBody>
                        <a:bodyPr/>
                        <a:lstStyle/>
                        <a:p>
                          <a:pPr marL="0" marR="0" algn="ctr">
                            <a:lnSpc>
                              <a:spcPct val="107000"/>
                            </a:lnSpc>
                            <a:spcBef>
                              <a:spcPts val="0"/>
                            </a:spcBef>
                            <a:spcAft>
                              <a:spcPts val="0"/>
                            </a:spcAft>
                          </a:pPr>
                          <a:r>
                            <a:rPr lang="en-US" sz="800">
                              <a:effectLst/>
                            </a:rPr>
                            <a:t>0.913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206429183"/>
                      </a:ext>
                    </a:extLst>
                  </a:tr>
                  <a:tr h="353270">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374138" r="-247458" b="-401724"/>
                          </a:stretch>
                        </a:blipFill>
                      </a:tcPr>
                    </a:tc>
                    <a:tc>
                      <a:txBody>
                        <a:bodyPr/>
                        <a:lstStyle/>
                        <a:p>
                          <a:endParaRPr lang="en-US"/>
                        </a:p>
                      </a:txBody>
                      <a:tcPr marL="44706" marR="44706" marT="0" marB="0">
                        <a:blipFill>
                          <a:blip r:embed="rId2"/>
                          <a:stretch>
                            <a:fillRect l="-228049" t="-374138" r="-167073" b="-401724"/>
                          </a:stretch>
                        </a:blipFill>
                      </a:tcPr>
                    </a:tc>
                    <a:tc>
                      <a:txBody>
                        <a:bodyPr/>
                        <a:lstStyle/>
                        <a:p>
                          <a:pPr marL="0" marR="0" algn="ctr">
                            <a:lnSpc>
                              <a:spcPct val="107000"/>
                            </a:lnSpc>
                            <a:spcBef>
                              <a:spcPts val="0"/>
                            </a:spcBef>
                            <a:spcAft>
                              <a:spcPts val="0"/>
                            </a:spcAft>
                          </a:pPr>
                          <a:r>
                            <a:rPr lang="en-US" sz="800">
                              <a:effectLst/>
                            </a:rPr>
                            <a:t>0.961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0.898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3916921142"/>
                      </a:ext>
                    </a:extLst>
                  </a:tr>
                  <a:tr h="353270">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474138" r="-247458" b="-301724"/>
                          </a:stretch>
                        </a:blipFill>
                      </a:tcPr>
                    </a:tc>
                    <a:tc>
                      <a:txBody>
                        <a:bodyPr/>
                        <a:lstStyle/>
                        <a:p>
                          <a:endParaRPr lang="en-US"/>
                        </a:p>
                      </a:txBody>
                      <a:tcPr marL="44706" marR="44706" marT="0" marB="0">
                        <a:blipFill>
                          <a:blip r:embed="rId2"/>
                          <a:stretch>
                            <a:fillRect l="-228049" t="-474138" r="-167073" b="-301724"/>
                          </a:stretch>
                        </a:blipFill>
                      </a:tcPr>
                    </a:tc>
                    <a:tc>
                      <a:txBody>
                        <a:bodyPr/>
                        <a:lstStyle/>
                        <a:p>
                          <a:pPr marL="0" marR="0" algn="ctr">
                            <a:lnSpc>
                              <a:spcPct val="107000"/>
                            </a:lnSpc>
                            <a:spcBef>
                              <a:spcPts val="0"/>
                            </a:spcBef>
                            <a:spcAft>
                              <a:spcPts val="0"/>
                            </a:spcAft>
                          </a:pPr>
                          <a:r>
                            <a:rPr lang="en-US" sz="800">
                              <a:effectLst/>
                            </a:rPr>
                            <a:t>0.929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1958026772"/>
                      </a:ext>
                    </a:extLst>
                  </a:tr>
                  <a:tr h="254727">
                    <a:tc>
                      <a:txBody>
                        <a:bodyPr/>
                        <a:lstStyle/>
                        <a:p>
                          <a:pPr marL="0" marR="0">
                            <a:lnSpc>
                              <a:spcPct val="107000"/>
                            </a:lnSpc>
                            <a:spcBef>
                              <a:spcPts val="0"/>
                            </a:spcBef>
                            <a:spcAft>
                              <a:spcPts val="0"/>
                            </a:spcAft>
                          </a:pPr>
                          <a:r>
                            <a:rPr lang="en-US" sz="800">
                              <a:effectLst/>
                            </a:rPr>
                            <a:t>Random Forest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792857" r="-247458" b="-316667"/>
                          </a:stretch>
                        </a:blipFill>
                      </a:tcPr>
                    </a:tc>
                    <a:tc>
                      <a:txBody>
                        <a:bodyPr/>
                        <a:lstStyle/>
                        <a:p>
                          <a:endParaRPr lang="en-US"/>
                        </a:p>
                      </a:txBody>
                      <a:tcPr marL="44706" marR="44706" marT="0" marB="0">
                        <a:blipFill>
                          <a:blip r:embed="rId2"/>
                          <a:stretch>
                            <a:fillRect l="-228049" t="-792857" r="-167073" b="-316667"/>
                          </a:stretch>
                        </a:blipFill>
                      </a:tcPr>
                    </a:tc>
                    <a:tc>
                      <a:txBody>
                        <a:bodyPr/>
                        <a:lstStyle/>
                        <a:p>
                          <a:pPr marL="0" marR="0" algn="ctr">
                            <a:lnSpc>
                              <a:spcPct val="107000"/>
                            </a:lnSpc>
                            <a:spcBef>
                              <a:spcPts val="0"/>
                            </a:spcBef>
                            <a:spcAft>
                              <a:spcPts val="0"/>
                            </a:spcAft>
                          </a:pPr>
                          <a:r>
                            <a:rPr lang="en-US" sz="800">
                              <a:effectLst/>
                            </a:rPr>
                            <a:t>0.961</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0.909</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2178650679"/>
                      </a:ext>
                    </a:extLst>
                  </a:tr>
                  <a:tr h="260477">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872093" r="-247458" b="-209302"/>
                          </a:stretch>
                        </a:blipFill>
                      </a:tcPr>
                    </a:tc>
                    <a:tc>
                      <a:txBody>
                        <a:bodyPr/>
                        <a:lstStyle/>
                        <a:p>
                          <a:endParaRPr lang="en-US"/>
                        </a:p>
                      </a:txBody>
                      <a:tcPr marL="44706" marR="44706" marT="0" marB="0">
                        <a:blipFill>
                          <a:blip r:embed="rId2"/>
                          <a:stretch>
                            <a:fillRect l="-228049" t="-872093" r="-167073" b="-209302"/>
                          </a:stretch>
                        </a:blipFill>
                      </a:tcPr>
                    </a:tc>
                    <a:tc>
                      <a:txBody>
                        <a:bodyPr/>
                        <a:lstStyle/>
                        <a:p>
                          <a:pPr marL="0" marR="0" algn="ctr">
                            <a:lnSpc>
                              <a:spcPct val="107000"/>
                            </a:lnSpc>
                            <a:spcBef>
                              <a:spcPts val="0"/>
                            </a:spcBef>
                            <a:spcAft>
                              <a:spcPts val="0"/>
                            </a:spcAft>
                          </a:pPr>
                          <a:r>
                            <a:rPr lang="en-US" sz="800">
                              <a:effectLst/>
                            </a:rPr>
                            <a:t>0.952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a:effectLst/>
                            </a:rPr>
                            <a:t>0.912</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2367863258"/>
                      </a:ext>
                    </a:extLst>
                  </a:tr>
                  <a:tr h="534447">
                    <a:tc>
                      <a:txBody>
                        <a:bodyPr/>
                        <a:lstStyle/>
                        <a:p>
                          <a:pPr marL="0" marR="0" algn="just">
                            <a:lnSpc>
                              <a:spcPct val="107000"/>
                            </a:lnSpc>
                            <a:spcBef>
                              <a:spcPts val="0"/>
                            </a:spcBef>
                            <a:spcAft>
                              <a:spcPts val="0"/>
                            </a:spcAft>
                          </a:pPr>
                          <a:r>
                            <a:rPr lang="en-US" sz="800">
                              <a:effectLst/>
                            </a:rPr>
                            <a:t>Support Vector Machine</a:t>
                          </a:r>
                          <a:endParaRPr lang="en-US" sz="700">
                            <a:effectLst/>
                          </a:endParaRPr>
                        </a:p>
                        <a:p>
                          <a:pPr marL="0" marR="0" algn="just">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endParaRPr lang="en-US"/>
                        </a:p>
                      </a:txBody>
                      <a:tcPr marL="44706" marR="44706" marT="0" marB="0">
                        <a:blipFill>
                          <a:blip r:embed="rId2"/>
                          <a:stretch>
                            <a:fillRect l="-111299" t="-475000" r="-247458" b="-2273"/>
                          </a:stretch>
                        </a:blipFill>
                      </a:tcPr>
                    </a:tc>
                    <a:tc>
                      <a:txBody>
                        <a:bodyPr/>
                        <a:lstStyle/>
                        <a:p>
                          <a:endParaRPr lang="en-US"/>
                        </a:p>
                      </a:txBody>
                      <a:tcPr marL="44706" marR="44706" marT="0" marB="0">
                        <a:blipFill>
                          <a:blip r:embed="rId2"/>
                          <a:stretch>
                            <a:fillRect l="-228049" t="-475000" r="-167073" b="-2273"/>
                          </a:stretch>
                        </a:blipFill>
                      </a:tcPr>
                    </a:tc>
                    <a:tc>
                      <a:txBody>
                        <a:bodyPr/>
                        <a:lstStyle/>
                        <a:p>
                          <a:pPr marL="0" marR="0" algn="ctr">
                            <a:lnSpc>
                              <a:spcPct val="107000"/>
                            </a:lnSpc>
                            <a:spcBef>
                              <a:spcPts val="0"/>
                            </a:spcBef>
                            <a:spcAft>
                              <a:spcPts val="0"/>
                            </a:spcAft>
                          </a:pPr>
                          <a:r>
                            <a:rPr lang="en-US" sz="800">
                              <a:effectLst/>
                            </a:rPr>
                            <a:t>0.918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tc>
                      <a:txBody>
                        <a:bodyPr/>
                        <a:lstStyle/>
                        <a:p>
                          <a:pPr marL="0" marR="0" algn="ctr">
                            <a:lnSpc>
                              <a:spcPct val="107000"/>
                            </a:lnSpc>
                            <a:spcBef>
                              <a:spcPts val="0"/>
                            </a:spcBef>
                            <a:spcAft>
                              <a:spcPts val="0"/>
                            </a:spcAft>
                          </a:pPr>
                          <a:r>
                            <a:rPr lang="en-US" sz="800" dirty="0">
                              <a:effectLst/>
                            </a:rPr>
                            <a:t>0.917</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706" marR="44706" marT="0" marB="0"/>
                    </a:tc>
                    <a:extLst>
                      <a:ext uri="{0D108BD9-81ED-4DB2-BD59-A6C34878D82A}">
                        <a16:rowId xmlns:a16="http://schemas.microsoft.com/office/drawing/2014/main" val="4014805654"/>
                      </a:ext>
                    </a:extLst>
                  </a:tr>
                </a:tbl>
              </a:graphicData>
            </a:graphic>
          </p:graphicFrame>
        </mc:Fallback>
      </mc:AlternateContent>
      <p:sp>
        <p:nvSpPr>
          <p:cNvPr id="5" name="Text Placeholder 4">
            <a:extLst>
              <a:ext uri="{FF2B5EF4-FFF2-40B4-BE49-F238E27FC236}">
                <a16:creationId xmlns:a16="http://schemas.microsoft.com/office/drawing/2014/main" id="{12A2CBF3-4227-7302-5B5D-2C9107B896E1}"/>
              </a:ext>
            </a:extLst>
          </p:cNvPr>
          <p:cNvSpPr>
            <a:spLocks noGrp="1"/>
          </p:cNvSpPr>
          <p:nvPr>
            <p:ph type="body" sz="quarter" idx="3"/>
          </p:nvPr>
        </p:nvSpPr>
        <p:spPr/>
        <p:txBody>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Machine models used to predict “Child Status- Alive, Dead.”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mc:AlternateContent xmlns:mc="http://schemas.openxmlformats.org/markup-compatibility/2006">
        <mc:Choice xmlns:a14="http://schemas.microsoft.com/office/drawing/2010/main" Requires="a14">
          <p:graphicFrame>
            <p:nvGraphicFramePr>
              <p:cNvPr id="8" name="Content Placeholder 7">
                <a:extLst>
                  <a:ext uri="{FF2B5EF4-FFF2-40B4-BE49-F238E27FC236}">
                    <a16:creationId xmlns:a16="http://schemas.microsoft.com/office/drawing/2014/main" id="{2012363B-2CB4-3E9A-B8BE-E86CEC3A71B5}"/>
                  </a:ext>
                </a:extLst>
              </p:cNvPr>
              <p:cNvGraphicFramePr>
                <a:graphicFrameLocks noGrp="1"/>
              </p:cNvGraphicFramePr>
              <p:nvPr>
                <p:ph sz="quarter" idx="4"/>
                <p:extLst>
                  <p:ext uri="{D42A27DB-BD31-4B8C-83A1-F6EECF244321}">
                    <p14:modId xmlns:p14="http://schemas.microsoft.com/office/powerpoint/2010/main" val="789441764"/>
                  </p:ext>
                </p:extLst>
              </p:nvPr>
            </p:nvGraphicFramePr>
            <p:xfrm>
              <a:off x="6305307" y="2786369"/>
              <a:ext cx="4913425" cy="3013986"/>
            </p:xfrm>
            <a:graphic>
              <a:graphicData uri="http://schemas.openxmlformats.org/drawingml/2006/table">
                <a:tbl>
                  <a:tblPr firstRow="1" firstCol="1" bandRow="1">
                    <a:tableStyleId>{5C22544A-7EE6-4342-B048-85BDC9FD1C3A}</a:tableStyleId>
                  </a:tblPr>
                  <a:tblGrid>
                    <a:gridCol w="1193242">
                      <a:extLst>
                        <a:ext uri="{9D8B030D-6E8A-4147-A177-3AD203B41FA5}">
                          <a16:colId xmlns:a16="http://schemas.microsoft.com/office/drawing/2014/main" val="2142019967"/>
                        </a:ext>
                      </a:extLst>
                    </a:gridCol>
                    <a:gridCol w="1075838">
                      <a:extLst>
                        <a:ext uri="{9D8B030D-6E8A-4147-A177-3AD203B41FA5}">
                          <a16:colId xmlns:a16="http://schemas.microsoft.com/office/drawing/2014/main" val="612255472"/>
                        </a:ext>
                      </a:extLst>
                    </a:gridCol>
                    <a:gridCol w="998994">
                      <a:extLst>
                        <a:ext uri="{9D8B030D-6E8A-4147-A177-3AD203B41FA5}">
                          <a16:colId xmlns:a16="http://schemas.microsoft.com/office/drawing/2014/main" val="3394253194"/>
                        </a:ext>
                      </a:extLst>
                    </a:gridCol>
                    <a:gridCol w="1132620">
                      <a:extLst>
                        <a:ext uri="{9D8B030D-6E8A-4147-A177-3AD203B41FA5}">
                          <a16:colId xmlns:a16="http://schemas.microsoft.com/office/drawing/2014/main" val="1953480815"/>
                        </a:ext>
                      </a:extLst>
                    </a:gridCol>
                    <a:gridCol w="512731">
                      <a:extLst>
                        <a:ext uri="{9D8B030D-6E8A-4147-A177-3AD203B41FA5}">
                          <a16:colId xmlns:a16="http://schemas.microsoft.com/office/drawing/2014/main" val="3210477563"/>
                        </a:ext>
                      </a:extLst>
                    </a:gridCol>
                  </a:tblGrid>
                  <a:tr h="27597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hMerge="1">
                      <a:txBody>
                        <a:bodyPr/>
                        <a:lstStyle/>
                        <a:p>
                          <a:endParaRPr lang="en-US"/>
                        </a:p>
                      </a:txBody>
                      <a:tcPr/>
                    </a:tc>
                    <a:extLst>
                      <a:ext uri="{0D108BD9-81ED-4DB2-BD59-A6C34878D82A}">
                        <a16:rowId xmlns:a16="http://schemas.microsoft.com/office/drawing/2014/main" val="76686483"/>
                      </a:ext>
                    </a:extLst>
                  </a:tr>
                  <a:tr h="27597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663977432"/>
                      </a:ext>
                    </a:extLst>
                  </a:tr>
                  <a:tr h="287815">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𝑀𝑒𝑎𝑛</m:t>
                                </m:r>
                                <m:r>
                                  <a:rPr lang="en-US" sz="800">
                                    <a:effectLst/>
                                  </a:rPr>
                                  <m:t> ± </m:t>
                                </m:r>
                                <m:r>
                                  <a:rPr lang="en-US" sz="800">
                                    <a:effectLst/>
                                  </a:rPr>
                                  <m:t>𝑆𝐷</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092708089"/>
                      </a:ext>
                    </a:extLst>
                  </a:tr>
                  <a:tr h="275977">
                    <a:tc>
                      <a:txBody>
                        <a:bodyPr/>
                        <a:lstStyle/>
                        <a:p>
                          <a:pPr marL="0" marR="0">
                            <a:lnSpc>
                              <a:spcPct val="107000"/>
                            </a:lnSpc>
                            <a:spcBef>
                              <a:spcPts val="0"/>
                            </a:spcBef>
                            <a:spcAft>
                              <a:spcPts val="0"/>
                            </a:spcAft>
                          </a:pPr>
                          <a:r>
                            <a:rPr lang="en-US" sz="800">
                              <a:effectLst/>
                            </a:rPr>
                            <a:t>Naïve Baye 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𝟗𝟑𝟎𝟓</m:t>
                                </m:r>
                                <m:r>
                                  <a:rPr lang="en-US" sz="800">
                                    <a:effectLst/>
                                  </a:rPr>
                                  <m:t>±</m:t>
                                </m:r>
                                <m:r>
                                  <a:rPr lang="en-US" sz="800">
                                    <a:effectLst/>
                                  </a:rPr>
                                  <m:t>𝟎</m:t>
                                </m:r>
                                <m:r>
                                  <a:rPr lang="en-US" sz="800">
                                    <a:effectLst/>
                                  </a:rPr>
                                  <m:t>.</m:t>
                                </m:r>
                                <m:r>
                                  <a:rPr lang="en-US" sz="800">
                                    <a:effectLst/>
                                  </a:rPr>
                                  <m:t>𝟎𝟎𝟎𝟏</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𝟎</m:t>
                                </m:r>
                                <m:r>
                                  <a:rPr lang="en-US" sz="800">
                                    <a:effectLst/>
                                  </a:rPr>
                                  <m:t>.</m:t>
                                </m:r>
                                <m:r>
                                  <a:rPr lang="en-US" sz="800">
                                    <a:effectLst/>
                                  </a:rPr>
                                  <m:t>𝟗𝟑𝟎𝟓</m:t>
                                </m:r>
                                <m:r>
                                  <a:rPr lang="en-US" sz="800">
                                    <a:effectLst/>
                                  </a:rPr>
                                  <m:t>±</m:t>
                                </m:r>
                                <m:r>
                                  <a:rPr lang="en-US" sz="800">
                                    <a:effectLst/>
                                  </a:rPr>
                                  <m:t>𝟎</m:t>
                                </m:r>
                                <m:r>
                                  <a:rPr lang="en-US" sz="800">
                                    <a:effectLst/>
                                  </a:rPr>
                                  <m:t>.</m:t>
                                </m:r>
                                <m:r>
                                  <a:rPr lang="en-US" sz="800">
                                    <a:effectLst/>
                                  </a:rPr>
                                  <m:t>𝟎𝟎𝟎𝟐</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691446738"/>
                      </a:ext>
                    </a:extLst>
                  </a:tr>
                  <a:tr h="381471">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0.9068±0.0026</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0.8931±0.0031</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0.946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0.910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4259817862"/>
                      </a:ext>
                    </a:extLst>
                  </a:tr>
                  <a:tr h="381471">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0.9278±0.0010</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0.9240±0.0014</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0.934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494767227"/>
                      </a:ext>
                    </a:extLst>
                  </a:tr>
                  <a:tr h="275977">
                    <a:tc>
                      <a:txBody>
                        <a:bodyPr/>
                        <a:lstStyle/>
                        <a:p>
                          <a:pPr marL="0" marR="0">
                            <a:lnSpc>
                              <a:spcPct val="107000"/>
                            </a:lnSpc>
                            <a:spcBef>
                              <a:spcPts val="0"/>
                            </a:spcBef>
                            <a:spcAft>
                              <a:spcPts val="0"/>
                            </a:spcAft>
                          </a:pPr>
                          <a:r>
                            <a:rPr lang="en-US" sz="800">
                              <a:effectLst/>
                            </a:rPr>
                            <a:t>Random Forest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0.9246±0.0015</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0.9215±0.0021</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0.946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447960890"/>
                      </a:ext>
                    </a:extLst>
                  </a:tr>
                  <a:tr h="282209">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0.9256±0.0017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0.9207±0.0027</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0.943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729733297"/>
                      </a:ext>
                    </a:extLst>
                  </a:tr>
                  <a:tr h="577112">
                    <a:tc>
                      <a:txBody>
                        <a:bodyPr/>
                        <a:lstStyle/>
                        <a:p>
                          <a:pPr marL="0" marR="0" algn="just">
                            <a:lnSpc>
                              <a:spcPct val="107000"/>
                            </a:lnSpc>
                            <a:spcBef>
                              <a:spcPts val="0"/>
                            </a:spcBef>
                            <a:spcAft>
                              <a:spcPts val="0"/>
                            </a:spcAft>
                          </a:pPr>
                          <a:r>
                            <a:rPr lang="en-US" sz="800">
                              <a:effectLst/>
                            </a:rPr>
                            <a:t>Support Vector Machine</a:t>
                          </a:r>
                          <a:endParaRPr lang="en-US" sz="700">
                            <a:effectLst/>
                          </a:endParaRPr>
                        </a:p>
                        <a:p>
                          <a:pPr marL="0" marR="0" algn="just">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0.9304±0.0001</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14:m>
                            <m:oMathPara xmlns:m="http://schemas.openxmlformats.org/officeDocument/2006/math">
                              <m:oMathParaPr>
                                <m:jc m:val="centerGroup"/>
                              </m:oMathParaPr>
                              <m:oMath xmlns:m="http://schemas.openxmlformats.org/officeDocument/2006/math">
                                <m:r>
                                  <a:rPr lang="en-US" sz="800">
                                    <a:effectLst/>
                                  </a:rPr>
                                  <m:t>0.9305±0.0002</m:t>
                                </m:r>
                              </m:oMath>
                            </m:oMathPara>
                          </a14:m>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dirty="0">
                              <a:effectLst/>
                            </a:rPr>
                            <a:t>0.931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257779556"/>
                      </a:ext>
                    </a:extLst>
                  </a:tr>
                </a:tbl>
              </a:graphicData>
            </a:graphic>
          </p:graphicFrame>
        </mc:Choice>
        <mc:Fallback>
          <p:graphicFrame>
            <p:nvGraphicFramePr>
              <p:cNvPr id="8" name="Content Placeholder 7">
                <a:extLst>
                  <a:ext uri="{FF2B5EF4-FFF2-40B4-BE49-F238E27FC236}">
                    <a16:creationId xmlns:a16="http://schemas.microsoft.com/office/drawing/2014/main" id="{2012363B-2CB4-3E9A-B8BE-E86CEC3A71B5}"/>
                  </a:ext>
                </a:extLst>
              </p:cNvPr>
              <p:cNvGraphicFramePr>
                <a:graphicFrameLocks noGrp="1"/>
              </p:cNvGraphicFramePr>
              <p:nvPr>
                <p:ph sz="quarter" idx="4"/>
                <p:extLst>
                  <p:ext uri="{D42A27DB-BD31-4B8C-83A1-F6EECF244321}">
                    <p14:modId xmlns:p14="http://schemas.microsoft.com/office/powerpoint/2010/main" val="789441764"/>
                  </p:ext>
                </p:extLst>
              </p:nvPr>
            </p:nvGraphicFramePr>
            <p:xfrm>
              <a:off x="6305307" y="2786369"/>
              <a:ext cx="4913425" cy="3013986"/>
            </p:xfrm>
            <a:graphic>
              <a:graphicData uri="http://schemas.openxmlformats.org/drawingml/2006/table">
                <a:tbl>
                  <a:tblPr firstRow="1" firstCol="1" bandRow="1">
                    <a:tableStyleId>{5C22544A-7EE6-4342-B048-85BDC9FD1C3A}</a:tableStyleId>
                  </a:tblPr>
                  <a:tblGrid>
                    <a:gridCol w="1193242">
                      <a:extLst>
                        <a:ext uri="{9D8B030D-6E8A-4147-A177-3AD203B41FA5}">
                          <a16:colId xmlns:a16="http://schemas.microsoft.com/office/drawing/2014/main" val="2142019967"/>
                        </a:ext>
                      </a:extLst>
                    </a:gridCol>
                    <a:gridCol w="1075838">
                      <a:extLst>
                        <a:ext uri="{9D8B030D-6E8A-4147-A177-3AD203B41FA5}">
                          <a16:colId xmlns:a16="http://schemas.microsoft.com/office/drawing/2014/main" val="612255472"/>
                        </a:ext>
                      </a:extLst>
                    </a:gridCol>
                    <a:gridCol w="998994">
                      <a:extLst>
                        <a:ext uri="{9D8B030D-6E8A-4147-A177-3AD203B41FA5}">
                          <a16:colId xmlns:a16="http://schemas.microsoft.com/office/drawing/2014/main" val="3394253194"/>
                        </a:ext>
                      </a:extLst>
                    </a:gridCol>
                    <a:gridCol w="1132620">
                      <a:extLst>
                        <a:ext uri="{9D8B030D-6E8A-4147-A177-3AD203B41FA5}">
                          <a16:colId xmlns:a16="http://schemas.microsoft.com/office/drawing/2014/main" val="1953480815"/>
                        </a:ext>
                      </a:extLst>
                    </a:gridCol>
                    <a:gridCol w="512731">
                      <a:extLst>
                        <a:ext uri="{9D8B030D-6E8A-4147-A177-3AD203B41FA5}">
                          <a16:colId xmlns:a16="http://schemas.microsoft.com/office/drawing/2014/main" val="3210477563"/>
                        </a:ext>
                      </a:extLst>
                    </a:gridCol>
                  </a:tblGrid>
                  <a:tr h="27597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gridSpan="2">
                      <a:txBody>
                        <a:bodyPr/>
                        <a:lstStyle/>
                        <a:p>
                          <a:pPr marL="0" marR="0" algn="ctr">
                            <a:lnSpc>
                              <a:spcPct val="107000"/>
                            </a:lnSpc>
                            <a:spcBef>
                              <a:spcPts val="0"/>
                            </a:spcBef>
                            <a:spcAft>
                              <a:spcPts val="0"/>
                            </a:spcAft>
                          </a:pPr>
                          <a:r>
                            <a:rPr lang="en-US" sz="800">
                              <a:effectLst/>
                            </a:rPr>
                            <a:t>10-fold CV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hMerge="1">
                      <a:txBody>
                        <a:bodyPr/>
                        <a:lstStyle/>
                        <a:p>
                          <a:endParaRPr lang="en-US"/>
                        </a:p>
                      </a:txBody>
                      <a:tcPr/>
                    </a:tc>
                    <a:tc gridSpan="2">
                      <a:txBody>
                        <a:bodyPr/>
                        <a:lstStyle/>
                        <a:p>
                          <a:pPr marL="0" marR="0" algn="ctr">
                            <a:lnSpc>
                              <a:spcPct val="107000"/>
                            </a:lnSpc>
                            <a:spcBef>
                              <a:spcPts val="0"/>
                            </a:spcBef>
                            <a:spcAft>
                              <a:spcPts val="0"/>
                            </a:spcAft>
                          </a:pPr>
                          <a:r>
                            <a:rPr lang="en-US" sz="800">
                              <a:effectLst/>
                            </a:rPr>
                            <a:t>Split data Accuracy</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hMerge="1">
                      <a:txBody>
                        <a:bodyPr/>
                        <a:lstStyle/>
                        <a:p>
                          <a:endParaRPr lang="en-US"/>
                        </a:p>
                      </a:txBody>
                      <a:tcPr/>
                    </a:tc>
                    <a:extLst>
                      <a:ext uri="{0D108BD9-81ED-4DB2-BD59-A6C34878D82A}">
                        <a16:rowId xmlns:a16="http://schemas.microsoft.com/office/drawing/2014/main" val="76686483"/>
                      </a:ext>
                    </a:extLst>
                  </a:tr>
                  <a:tr h="275977">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Training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Test set</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663977432"/>
                      </a:ext>
                    </a:extLst>
                  </a:tr>
                  <a:tr h="287815">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204255" r="-247458" b="-763830"/>
                          </a:stretch>
                        </a:blipFill>
                      </a:tcPr>
                    </a:tc>
                    <a:tc>
                      <a:txBody>
                        <a:bodyPr/>
                        <a:lstStyle/>
                        <a:p>
                          <a:endParaRPr lang="en-US"/>
                        </a:p>
                      </a:txBody>
                      <a:tcPr marL="44855" marR="44855" marT="0" marB="0">
                        <a:blipFill>
                          <a:blip r:embed="rId3"/>
                          <a:stretch>
                            <a:fillRect l="-228049" t="-204255" r="-167073" b="-763830"/>
                          </a:stretch>
                        </a:blipFill>
                      </a:tcPr>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nSpc>
                              <a:spcPct val="107000"/>
                            </a:lnSpc>
                            <a:spcBef>
                              <a:spcPts val="0"/>
                            </a:spcBef>
                            <a:spcAft>
                              <a:spcPts val="0"/>
                            </a:spcAft>
                          </a:pPr>
                          <a:r>
                            <a:rPr lang="en-US" sz="800">
                              <a:effectLst/>
                            </a:rPr>
                            <a: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092708089"/>
                      </a:ext>
                    </a:extLst>
                  </a:tr>
                  <a:tr h="275977">
                    <a:tc>
                      <a:txBody>
                        <a:bodyPr/>
                        <a:lstStyle/>
                        <a:p>
                          <a:pPr marL="0" marR="0">
                            <a:lnSpc>
                              <a:spcPct val="107000"/>
                            </a:lnSpc>
                            <a:spcBef>
                              <a:spcPts val="0"/>
                            </a:spcBef>
                            <a:spcAft>
                              <a:spcPts val="0"/>
                            </a:spcAft>
                          </a:pPr>
                          <a:r>
                            <a:rPr lang="en-US" sz="800">
                              <a:effectLst/>
                            </a:rPr>
                            <a:t>Naïve Baye s</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317778" r="-247458" b="-697778"/>
                          </a:stretch>
                        </a:blipFill>
                      </a:tcPr>
                    </a:tc>
                    <a:tc>
                      <a:txBody>
                        <a:bodyPr/>
                        <a:lstStyle/>
                        <a:p>
                          <a:endParaRPr lang="en-US"/>
                        </a:p>
                      </a:txBody>
                      <a:tcPr marL="44855" marR="44855" marT="0" marB="0">
                        <a:blipFill>
                          <a:blip r:embed="rId3"/>
                          <a:stretch>
                            <a:fillRect l="-228049" t="-317778" r="-167073" b="-697778"/>
                          </a:stretch>
                        </a:blipFill>
                      </a:tcPr>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691446738"/>
                      </a:ext>
                    </a:extLst>
                  </a:tr>
                  <a:tr h="381471">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(Entropy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298413" r="-247458" b="-398413"/>
                          </a:stretch>
                        </a:blipFill>
                      </a:tcPr>
                    </a:tc>
                    <a:tc>
                      <a:txBody>
                        <a:bodyPr/>
                        <a:lstStyle/>
                        <a:p>
                          <a:endParaRPr lang="en-US"/>
                        </a:p>
                      </a:txBody>
                      <a:tcPr marL="44855" marR="44855" marT="0" marB="0">
                        <a:blipFill>
                          <a:blip r:embed="rId3"/>
                          <a:stretch>
                            <a:fillRect l="-228049" t="-298413" r="-167073" b="-398413"/>
                          </a:stretch>
                        </a:blipFill>
                      </a:tcPr>
                    </a:tc>
                    <a:tc>
                      <a:txBody>
                        <a:bodyPr/>
                        <a:lstStyle/>
                        <a:p>
                          <a:pPr marL="0" marR="0" algn="ctr">
                            <a:lnSpc>
                              <a:spcPct val="107000"/>
                            </a:lnSpc>
                            <a:spcBef>
                              <a:spcPts val="0"/>
                            </a:spcBef>
                            <a:spcAft>
                              <a:spcPts val="0"/>
                            </a:spcAft>
                          </a:pPr>
                          <a:r>
                            <a:rPr lang="en-US" sz="800">
                              <a:effectLst/>
                            </a:rPr>
                            <a:t>0.946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0.910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4259817862"/>
                      </a:ext>
                    </a:extLst>
                  </a:tr>
                  <a:tr h="381471">
                    <a:tc>
                      <a:txBody>
                        <a:bodyPr/>
                        <a:lstStyle/>
                        <a:p>
                          <a:pPr marL="0" marR="0">
                            <a:lnSpc>
                              <a:spcPct val="107000"/>
                            </a:lnSpc>
                            <a:spcBef>
                              <a:spcPts val="0"/>
                            </a:spcBef>
                            <a:spcAft>
                              <a:spcPts val="0"/>
                            </a:spcAft>
                          </a:pPr>
                          <a:r>
                            <a:rPr lang="en-US" sz="800">
                              <a:effectLst/>
                            </a:rPr>
                            <a:t>Decision Tree</a:t>
                          </a:r>
                          <a:endParaRPr lang="en-US" sz="700">
                            <a:effectLst/>
                          </a:endParaRPr>
                        </a:p>
                        <a:p>
                          <a:pPr marL="0" marR="0">
                            <a:lnSpc>
                              <a:spcPct val="107000"/>
                            </a:lnSpc>
                            <a:spcBef>
                              <a:spcPts val="0"/>
                            </a:spcBef>
                            <a:spcAft>
                              <a:spcPts val="0"/>
                            </a:spcAft>
                          </a:pPr>
                          <a:r>
                            <a:rPr lang="en-US" sz="800">
                              <a:effectLst/>
                            </a:rPr>
                            <a:t>(Gini Criterion)</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398413" r="-247458" b="-298413"/>
                          </a:stretch>
                        </a:blipFill>
                      </a:tcPr>
                    </a:tc>
                    <a:tc>
                      <a:txBody>
                        <a:bodyPr/>
                        <a:lstStyle/>
                        <a:p>
                          <a:endParaRPr lang="en-US"/>
                        </a:p>
                      </a:txBody>
                      <a:tcPr marL="44855" marR="44855" marT="0" marB="0">
                        <a:blipFill>
                          <a:blip r:embed="rId3"/>
                          <a:stretch>
                            <a:fillRect l="-228049" t="-398413" r="-167073" b="-298413"/>
                          </a:stretch>
                        </a:blipFill>
                      </a:tcPr>
                    </a:tc>
                    <a:tc>
                      <a:txBody>
                        <a:bodyPr/>
                        <a:lstStyle/>
                        <a:p>
                          <a:pPr marL="0" marR="0" algn="ctr">
                            <a:lnSpc>
                              <a:spcPct val="107000"/>
                            </a:lnSpc>
                            <a:spcBef>
                              <a:spcPts val="0"/>
                            </a:spcBef>
                            <a:spcAft>
                              <a:spcPts val="0"/>
                            </a:spcAft>
                          </a:pPr>
                          <a:r>
                            <a:rPr lang="en-US" sz="800">
                              <a:effectLst/>
                            </a:rPr>
                            <a:t>0.934</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0.928</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3494767227"/>
                      </a:ext>
                    </a:extLst>
                  </a:tr>
                  <a:tr h="275977">
                    <a:tc>
                      <a:txBody>
                        <a:bodyPr/>
                        <a:lstStyle/>
                        <a:p>
                          <a:pPr marL="0" marR="0">
                            <a:lnSpc>
                              <a:spcPct val="107000"/>
                            </a:lnSpc>
                            <a:spcBef>
                              <a:spcPts val="0"/>
                            </a:spcBef>
                            <a:spcAft>
                              <a:spcPts val="0"/>
                            </a:spcAft>
                          </a:pPr>
                          <a:r>
                            <a:rPr lang="en-US" sz="800">
                              <a:effectLst/>
                            </a:rPr>
                            <a:t>Random Forest </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697778" r="-247458" b="-317778"/>
                          </a:stretch>
                        </a:blipFill>
                      </a:tcPr>
                    </a:tc>
                    <a:tc>
                      <a:txBody>
                        <a:bodyPr/>
                        <a:lstStyle/>
                        <a:p>
                          <a:endParaRPr lang="en-US"/>
                        </a:p>
                      </a:txBody>
                      <a:tcPr marL="44855" marR="44855" marT="0" marB="0">
                        <a:blipFill>
                          <a:blip r:embed="rId3"/>
                          <a:stretch>
                            <a:fillRect l="-228049" t="-697778" r="-167073" b="-317778"/>
                          </a:stretch>
                        </a:blipFill>
                      </a:tcPr>
                    </a:tc>
                    <a:tc>
                      <a:txBody>
                        <a:bodyPr/>
                        <a:lstStyle/>
                        <a:p>
                          <a:pPr marL="0" marR="0" algn="ctr">
                            <a:lnSpc>
                              <a:spcPct val="107000"/>
                            </a:lnSpc>
                            <a:spcBef>
                              <a:spcPts val="0"/>
                            </a:spcBef>
                            <a:spcAft>
                              <a:spcPts val="0"/>
                            </a:spcAft>
                          </a:pPr>
                          <a:r>
                            <a:rPr lang="en-US" sz="800">
                              <a:effectLst/>
                            </a:rPr>
                            <a:t>0.946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0.926</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447960890"/>
                      </a:ext>
                    </a:extLst>
                  </a:tr>
                  <a:tr h="282209">
                    <a:tc>
                      <a:txBody>
                        <a:bodyPr/>
                        <a:lstStyle/>
                        <a:p>
                          <a:pPr marL="0" marR="0">
                            <a:lnSpc>
                              <a:spcPct val="107000"/>
                            </a:lnSpc>
                            <a:spcBef>
                              <a:spcPts val="0"/>
                            </a:spcBef>
                            <a:spcAft>
                              <a:spcPts val="0"/>
                            </a:spcAft>
                          </a:pPr>
                          <a:r>
                            <a:rPr lang="en-US" sz="800">
                              <a:effectLst/>
                            </a:rPr>
                            <a:t>Gradient Boosting</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780435" r="-247458" b="-210870"/>
                          </a:stretch>
                        </a:blipFill>
                      </a:tcPr>
                    </a:tc>
                    <a:tc>
                      <a:txBody>
                        <a:bodyPr/>
                        <a:lstStyle/>
                        <a:p>
                          <a:endParaRPr lang="en-US"/>
                        </a:p>
                      </a:txBody>
                      <a:tcPr marL="44855" marR="44855" marT="0" marB="0">
                        <a:blipFill>
                          <a:blip r:embed="rId3"/>
                          <a:stretch>
                            <a:fillRect l="-228049" t="-780435" r="-167073" b="-210870"/>
                          </a:stretch>
                        </a:blipFill>
                      </a:tcPr>
                    </a:tc>
                    <a:tc>
                      <a:txBody>
                        <a:bodyPr/>
                        <a:lstStyle/>
                        <a:p>
                          <a:pPr marL="0" marR="0" algn="ctr">
                            <a:lnSpc>
                              <a:spcPct val="107000"/>
                            </a:lnSpc>
                            <a:spcBef>
                              <a:spcPts val="0"/>
                            </a:spcBef>
                            <a:spcAft>
                              <a:spcPts val="0"/>
                            </a:spcAft>
                          </a:pPr>
                          <a:r>
                            <a:rPr lang="en-US" sz="800">
                              <a:effectLst/>
                            </a:rPr>
                            <a:t>0.943</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a:effectLst/>
                            </a:rPr>
                            <a:t>0.927</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1729733297"/>
                      </a:ext>
                    </a:extLst>
                  </a:tr>
                  <a:tr h="577112">
                    <a:tc>
                      <a:txBody>
                        <a:bodyPr/>
                        <a:lstStyle/>
                        <a:p>
                          <a:pPr marL="0" marR="0" algn="just">
                            <a:lnSpc>
                              <a:spcPct val="107000"/>
                            </a:lnSpc>
                            <a:spcBef>
                              <a:spcPts val="0"/>
                            </a:spcBef>
                            <a:spcAft>
                              <a:spcPts val="0"/>
                            </a:spcAft>
                          </a:pPr>
                          <a:r>
                            <a:rPr lang="en-US" sz="800">
                              <a:effectLst/>
                            </a:rPr>
                            <a:t>Support Vector Machine</a:t>
                          </a:r>
                          <a:endParaRPr lang="en-US" sz="700">
                            <a:effectLst/>
                          </a:endParaRPr>
                        </a:p>
                        <a:p>
                          <a:pPr marL="0" marR="0" algn="just">
                            <a:lnSpc>
                              <a:spcPct val="107000"/>
                            </a:lnSpc>
                            <a:spcBef>
                              <a:spcPts val="0"/>
                            </a:spcBef>
                            <a:spcAft>
                              <a:spcPts val="0"/>
                            </a:spcAft>
                          </a:pPr>
                          <a:r>
                            <a:rPr lang="en-US" sz="800">
                              <a:effectLst/>
                            </a:rPr>
                            <a:t>(Classifier)</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endParaRPr lang="en-US"/>
                        </a:p>
                      </a:txBody>
                      <a:tcPr marL="44855" marR="44855" marT="0" marB="0">
                        <a:blipFill>
                          <a:blip r:embed="rId3"/>
                          <a:stretch>
                            <a:fillRect l="-111299" t="-426316" r="-247458" b="-2105"/>
                          </a:stretch>
                        </a:blipFill>
                      </a:tcPr>
                    </a:tc>
                    <a:tc>
                      <a:txBody>
                        <a:bodyPr/>
                        <a:lstStyle/>
                        <a:p>
                          <a:endParaRPr lang="en-US"/>
                        </a:p>
                      </a:txBody>
                      <a:tcPr marL="44855" marR="44855" marT="0" marB="0">
                        <a:blipFill>
                          <a:blip r:embed="rId3"/>
                          <a:stretch>
                            <a:fillRect l="-228049" t="-426316" r="-167073" b="-2105"/>
                          </a:stretch>
                        </a:blipFill>
                      </a:tcPr>
                    </a:tc>
                    <a:tc>
                      <a:txBody>
                        <a:bodyPr/>
                        <a:lstStyle/>
                        <a:p>
                          <a:pPr marL="0" marR="0" algn="ctr">
                            <a:lnSpc>
                              <a:spcPct val="107000"/>
                            </a:lnSpc>
                            <a:spcBef>
                              <a:spcPts val="0"/>
                            </a:spcBef>
                            <a:spcAft>
                              <a:spcPts val="0"/>
                            </a:spcAft>
                          </a:pPr>
                          <a:r>
                            <a:rPr lang="en-US" sz="800">
                              <a:effectLst/>
                            </a:rPr>
                            <a:t>0.930</a:t>
                          </a:r>
                          <a:endParaRPr lang="en-US" sz="70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tc>
                      <a:txBody>
                        <a:bodyPr/>
                        <a:lstStyle/>
                        <a:p>
                          <a:pPr marL="0" marR="0" algn="ctr">
                            <a:lnSpc>
                              <a:spcPct val="107000"/>
                            </a:lnSpc>
                            <a:spcBef>
                              <a:spcPts val="0"/>
                            </a:spcBef>
                            <a:spcAft>
                              <a:spcPts val="0"/>
                            </a:spcAft>
                          </a:pPr>
                          <a:r>
                            <a:rPr lang="en-US" sz="800" dirty="0">
                              <a:effectLst/>
                            </a:rPr>
                            <a:t>0.931</a:t>
                          </a:r>
                          <a:endParaRPr lang="en-US" sz="700" dirty="0">
                            <a:effectLst/>
                            <a:latin typeface="Calibri" panose="020F0502020204030204" pitchFamily="34" charset="0"/>
                            <a:ea typeface="Calibri" panose="020F0502020204030204" pitchFamily="34" charset="0"/>
                            <a:cs typeface="Times New Roman" panose="02020603050405020304" pitchFamily="18" charset="0"/>
                          </a:endParaRPr>
                        </a:p>
                      </a:txBody>
                      <a:tcPr marL="44855" marR="44855" marT="0" marB="0"/>
                    </a:tc>
                    <a:extLst>
                      <a:ext uri="{0D108BD9-81ED-4DB2-BD59-A6C34878D82A}">
                        <a16:rowId xmlns:a16="http://schemas.microsoft.com/office/drawing/2014/main" val="2257779556"/>
                      </a:ext>
                    </a:extLst>
                  </a:tr>
                </a:tbl>
              </a:graphicData>
            </a:graphic>
          </p:graphicFrame>
        </mc:Fallback>
      </mc:AlternateContent>
    </p:spTree>
    <p:extLst>
      <p:ext uri="{BB962C8B-B14F-4D97-AF65-F5344CB8AC3E}">
        <p14:creationId xmlns:p14="http://schemas.microsoft.com/office/powerpoint/2010/main" val="34671581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4CB4E-9C2B-AC90-29C4-2A6E923D6C5A}"/>
              </a:ext>
            </a:extLst>
          </p:cNvPr>
          <p:cNvSpPr>
            <a:spLocks noGrp="1"/>
          </p:cNvSpPr>
          <p:nvPr>
            <p:ph type="title"/>
          </p:nvPr>
        </p:nvSpPr>
        <p:spPr/>
        <p:txBody>
          <a:bodyPr/>
          <a:lstStyle/>
          <a:p>
            <a:r>
              <a:rPr lang="en-US" sz="4800" b="1" dirty="0"/>
              <a:t>SUMMARY AND CONCLUSION</a:t>
            </a:r>
            <a:endParaRPr lang="en-US" dirty="0"/>
          </a:p>
        </p:txBody>
      </p:sp>
      <p:sp>
        <p:nvSpPr>
          <p:cNvPr id="3" name="Text Placeholder 2">
            <a:extLst>
              <a:ext uri="{FF2B5EF4-FFF2-40B4-BE49-F238E27FC236}">
                <a16:creationId xmlns:a16="http://schemas.microsoft.com/office/drawing/2014/main" id="{92BA7196-6F7D-3EBD-4512-65CCEA9D82C5}"/>
              </a:ext>
            </a:extLst>
          </p:cNvPr>
          <p:cNvSpPr>
            <a:spLocks noGrp="1"/>
          </p:cNvSpPr>
          <p:nvPr>
            <p:ph type="body" idx="1"/>
          </p:nvPr>
        </p:nvSpPr>
        <p:spPr/>
        <p:txBody>
          <a:bodyPr/>
          <a:lstStyle/>
          <a:p>
            <a:r>
              <a:rPr lang="en-US" sz="1600" b="1" dirty="0"/>
              <a:t>SUMMARY ON THE PREDICTIVE MODELS (NO. OF LOST CHILD)</a:t>
            </a:r>
          </a:p>
        </p:txBody>
      </p:sp>
      <p:sp>
        <p:nvSpPr>
          <p:cNvPr id="4" name="Content Placeholder 3">
            <a:extLst>
              <a:ext uri="{FF2B5EF4-FFF2-40B4-BE49-F238E27FC236}">
                <a16:creationId xmlns:a16="http://schemas.microsoft.com/office/drawing/2014/main" id="{72757532-F166-5EDC-A8BE-BDCE1757A1CD}"/>
              </a:ext>
            </a:extLst>
          </p:cNvPr>
          <p:cNvSpPr>
            <a:spLocks noGrp="1"/>
          </p:cNvSpPr>
          <p:nvPr>
            <p:ph sz="half" idx="2"/>
          </p:nvPr>
        </p:nvSpPr>
        <p:spPr/>
        <p:txBody>
          <a:bodyPr>
            <a:normAutofit fontScale="85000" lnSpcReduction="10000"/>
          </a:bodyPr>
          <a:lstStyle/>
          <a:p>
            <a:pPr algn="just"/>
            <a:r>
              <a:rPr lang="en-US" dirty="0"/>
              <a:t>In predicting number of lost children by a woman, using the 10-fold CV; the best prediction accuracy on training set was 75.54% by the Decision Tree (Gini Criterion) and SVM.</a:t>
            </a:r>
          </a:p>
          <a:p>
            <a:pPr algn="just"/>
            <a:r>
              <a:rPr lang="en-US" dirty="0"/>
              <a:t>On the test set, the best prediction was obtained from the Naïve Bayes.</a:t>
            </a:r>
          </a:p>
          <a:p>
            <a:pPr algn="just"/>
            <a:r>
              <a:rPr lang="en-US" dirty="0"/>
              <a:t>Importantly, better prediction on the same outcome was obtained using the validation set approach; 78.6% on training set (Decision Tree and Random Forest) and 75.8% on the test set (Gradient Boosting).</a:t>
            </a:r>
          </a:p>
          <a:p>
            <a:pPr algn="just"/>
            <a:endParaRPr lang="en-US" dirty="0"/>
          </a:p>
        </p:txBody>
      </p:sp>
      <p:sp>
        <p:nvSpPr>
          <p:cNvPr id="5" name="Text Placeholder 4">
            <a:extLst>
              <a:ext uri="{FF2B5EF4-FFF2-40B4-BE49-F238E27FC236}">
                <a16:creationId xmlns:a16="http://schemas.microsoft.com/office/drawing/2014/main" id="{F94D0D60-9308-4657-0892-7D2E13B6F3A8}"/>
              </a:ext>
            </a:extLst>
          </p:cNvPr>
          <p:cNvSpPr>
            <a:spLocks noGrp="1"/>
          </p:cNvSpPr>
          <p:nvPr>
            <p:ph type="body" sz="quarter" idx="3"/>
          </p:nvPr>
        </p:nvSpPr>
        <p:spPr/>
        <p:txBody>
          <a:bodyPr/>
          <a:lstStyle/>
          <a:p>
            <a:r>
              <a:rPr lang="en-US" sz="1600" b="1" dirty="0"/>
              <a:t>SUMMARY ON THE PREDICTIVE MODELS (EVER LOST A CHILD)</a:t>
            </a:r>
          </a:p>
        </p:txBody>
      </p:sp>
      <p:sp>
        <p:nvSpPr>
          <p:cNvPr id="6" name="Content Placeholder 5">
            <a:extLst>
              <a:ext uri="{FF2B5EF4-FFF2-40B4-BE49-F238E27FC236}">
                <a16:creationId xmlns:a16="http://schemas.microsoft.com/office/drawing/2014/main" id="{B118B88C-29DA-36B0-14A7-4CA54533A6D2}"/>
              </a:ext>
            </a:extLst>
          </p:cNvPr>
          <p:cNvSpPr>
            <a:spLocks noGrp="1"/>
          </p:cNvSpPr>
          <p:nvPr>
            <p:ph sz="quarter" idx="4"/>
          </p:nvPr>
        </p:nvSpPr>
        <p:spPr/>
        <p:txBody>
          <a:bodyPr>
            <a:normAutofit fontScale="85000" lnSpcReduction="10000"/>
          </a:bodyPr>
          <a:lstStyle/>
          <a:p>
            <a:pPr algn="just"/>
            <a:r>
              <a:rPr lang="en-US" dirty="0"/>
              <a:t>Using the binary outcome, “ever lost a child”…Gradient Boosting gave the best accuracy on the training set (77.62%), while SVM gave the best prediction on the test set (76.63%)…with the 10-fold CV </a:t>
            </a:r>
          </a:p>
          <a:p>
            <a:pPr algn="just"/>
            <a:r>
              <a:rPr lang="en-US" dirty="0"/>
              <a:t>Also importantly, the validation set approach turned out to have the best prediction on the training set with 80.6% accuracy (from the Decision Tree and Random Forest). But, Gradient Boosting model gave the best prediction on the test set (77.4%).</a:t>
            </a:r>
          </a:p>
        </p:txBody>
      </p:sp>
    </p:spTree>
    <p:extLst>
      <p:ext uri="{BB962C8B-B14F-4D97-AF65-F5344CB8AC3E}">
        <p14:creationId xmlns:p14="http://schemas.microsoft.com/office/powerpoint/2010/main" val="2604588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p:txBody>
          <a:bodyPr>
            <a:normAutofit/>
          </a:bodyPr>
          <a:lstStyle/>
          <a:p>
            <a:r>
              <a:rPr lang="en-US" dirty="0"/>
              <a:t>INTRODUCTION</a:t>
            </a:r>
          </a:p>
        </p:txBody>
      </p:sp>
      <p:sp>
        <p:nvSpPr>
          <p:cNvPr id="4" name="Content Placeholder 3">
            <a:extLst>
              <a:ext uri="{FF2B5EF4-FFF2-40B4-BE49-F238E27FC236}">
                <a16:creationId xmlns:a16="http://schemas.microsoft.com/office/drawing/2014/main" id="{8330A6A8-EE15-C88B-F59E-9BE178509F98}"/>
              </a:ext>
            </a:extLst>
          </p:cNvPr>
          <p:cNvSpPr>
            <a:spLocks noGrp="1"/>
          </p:cNvSpPr>
          <p:nvPr>
            <p:ph idx="1"/>
          </p:nvPr>
        </p:nvSpPr>
        <p:spPr>
          <a:xfrm>
            <a:off x="207997" y="1762084"/>
            <a:ext cx="11447660" cy="4486316"/>
          </a:xfrm>
        </p:spPr>
        <p:txBody>
          <a:bodyPr>
            <a:normAutofit lnSpcReduction="10000"/>
          </a:bodyPr>
          <a:lstStyle/>
          <a:p>
            <a:pPr algn="just"/>
            <a:r>
              <a:rPr lang="en-US" sz="1800" dirty="0">
                <a:effectLst/>
                <a:latin typeface="Times New Roman" panose="02020603050405020304" pitchFamily="18" charset="0"/>
                <a:ea typeface="Calibri" panose="020F0502020204030204" pitchFamily="34" charset="0"/>
              </a:rPr>
              <a:t>Since the goal of UHC is that everyone has access to standard and basic healthcare services, when necessary, regardless of their financial status (</a:t>
            </a:r>
            <a:r>
              <a:rPr lang="en-US" sz="1800" dirty="0" err="1">
                <a:effectLst/>
                <a:latin typeface="Times New Roman" panose="02020603050405020304" pitchFamily="18" charset="0"/>
                <a:ea typeface="Calibri" panose="020F0502020204030204" pitchFamily="34" charset="0"/>
              </a:rPr>
              <a:t>Frenk</a:t>
            </a:r>
            <a:r>
              <a:rPr lang="en-US" sz="1800" dirty="0">
                <a:effectLst/>
                <a:latin typeface="Times New Roman" panose="02020603050405020304" pitchFamily="18" charset="0"/>
                <a:ea typeface="Calibri" panose="020F0502020204030204" pitchFamily="34" charset="0"/>
              </a:rPr>
              <a:t>, 2015); many African countries happen to fall in the category of people who have not been privileged to have readily accessible healthcare, either in that they are not remotely available to them, or they cannot afford it when it is available.</a:t>
            </a:r>
          </a:p>
          <a:p>
            <a:pPr algn="just"/>
            <a:r>
              <a:rPr lang="en-US" sz="1800" dirty="0">
                <a:effectLst/>
                <a:latin typeface="Times New Roman" panose="02020603050405020304" pitchFamily="18" charset="0"/>
                <a:ea typeface="Calibri" panose="020F0502020204030204" pitchFamily="34" charset="0"/>
              </a:rPr>
              <a:t>The lack of health insurance coverage has in fact had a spiral effect on other reproductive outcomes. Owing to lack of access to healthcare from pregnancy stage, many of these women have lost their pregnancy or lost the child while at infant stage. The aftermath of not having access to healthcare does not stop at the point of women been deprived of reproductive healthcare, it leaves a mark on the livelihood of the kids they deliver; a good number of kids born to these women who lacked care die within their first year of birth, and those who survive beyond the first year may not survive till age of five.</a:t>
            </a:r>
          </a:p>
          <a:p>
            <a:pPr algn="just"/>
            <a:r>
              <a:rPr lang="en-US" sz="1800" dirty="0">
                <a:effectLst/>
                <a:latin typeface="Times New Roman" panose="02020603050405020304" pitchFamily="18" charset="0"/>
                <a:ea typeface="Calibri" panose="020F0502020204030204" pitchFamily="34" charset="0"/>
              </a:rPr>
              <a:t>This study tries to trace this early child death to many pregnancy-related issues of the mothers; from access to ANC, timing to first attendance of ANC, number of ANC attended, history of pregnancy termination, delivery of child at a health facility, etc. The status of the child given-birth-to by these women was studied, to find out what background factors of the mothers (socio-demographics and pregnancy-related) can predict status of the child within their first year and after their first year of birth.</a:t>
            </a:r>
            <a:endParaRPr lang="en-US" dirty="0"/>
          </a:p>
        </p:txBody>
      </p:sp>
    </p:spTree>
    <p:extLst>
      <p:ext uri="{BB962C8B-B14F-4D97-AF65-F5344CB8AC3E}">
        <p14:creationId xmlns:p14="http://schemas.microsoft.com/office/powerpoint/2010/main" val="3265077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8DFE6-EC57-D6E5-0B21-9A92F866D6A9}"/>
              </a:ext>
            </a:extLst>
          </p:cNvPr>
          <p:cNvSpPr>
            <a:spLocks noGrp="1"/>
          </p:cNvSpPr>
          <p:nvPr>
            <p:ph type="title"/>
          </p:nvPr>
        </p:nvSpPr>
        <p:spPr/>
        <p:txBody>
          <a:bodyPr>
            <a:normAutofit/>
          </a:bodyPr>
          <a:lstStyle/>
          <a:p>
            <a:r>
              <a:rPr lang="en-US" sz="3200" b="1" dirty="0"/>
              <a:t>SUMMARY AND CONCLUSION</a:t>
            </a:r>
            <a:endParaRPr lang="en-US" sz="3200" dirty="0"/>
          </a:p>
        </p:txBody>
      </p:sp>
      <p:sp>
        <p:nvSpPr>
          <p:cNvPr id="3" name="Text Placeholder 2">
            <a:extLst>
              <a:ext uri="{FF2B5EF4-FFF2-40B4-BE49-F238E27FC236}">
                <a16:creationId xmlns:a16="http://schemas.microsoft.com/office/drawing/2014/main" id="{B51B9861-9DF7-7C2E-7D1D-C3DF4D902E9E}"/>
              </a:ext>
            </a:extLst>
          </p:cNvPr>
          <p:cNvSpPr>
            <a:spLocks noGrp="1"/>
          </p:cNvSpPr>
          <p:nvPr>
            <p:ph type="body" idx="1"/>
          </p:nvPr>
        </p:nvSpPr>
        <p:spPr>
          <a:xfrm>
            <a:off x="1046013" y="1855152"/>
            <a:ext cx="4764764" cy="766389"/>
          </a:xfrm>
        </p:spPr>
        <p:txBody>
          <a:bodyPr/>
          <a:lstStyle/>
          <a:p>
            <a:r>
              <a:rPr lang="en-US" sz="1600" b="1" dirty="0"/>
              <a:t>SUMMARY ON THE PREDICTIVE MODELS (HEALTH INSURANCE)</a:t>
            </a:r>
          </a:p>
        </p:txBody>
      </p:sp>
      <p:sp>
        <p:nvSpPr>
          <p:cNvPr id="4" name="Content Placeholder 3">
            <a:extLst>
              <a:ext uri="{FF2B5EF4-FFF2-40B4-BE49-F238E27FC236}">
                <a16:creationId xmlns:a16="http://schemas.microsoft.com/office/drawing/2014/main" id="{D1A5AE57-3531-ED1F-E9F0-DDD5C1373813}"/>
              </a:ext>
            </a:extLst>
          </p:cNvPr>
          <p:cNvSpPr>
            <a:spLocks noGrp="1"/>
          </p:cNvSpPr>
          <p:nvPr>
            <p:ph sz="half" idx="2"/>
          </p:nvPr>
        </p:nvSpPr>
        <p:spPr/>
        <p:txBody>
          <a:bodyPr>
            <a:normAutofit fontScale="85000" lnSpcReduction="10000"/>
          </a:bodyPr>
          <a:lstStyle/>
          <a:p>
            <a:pPr algn="just"/>
            <a:r>
              <a:rPr lang="en-US" dirty="0"/>
              <a:t>Overall, the predictive models performed excellently well on two outcomes – health insurance and child status. </a:t>
            </a:r>
          </a:p>
          <a:p>
            <a:pPr algn="just"/>
            <a:r>
              <a:rPr lang="en-US" dirty="0"/>
              <a:t>The lowest prediction obtained on the health insurance from the training set was 90.06% (Decision Tree). </a:t>
            </a:r>
          </a:p>
          <a:p>
            <a:pPr algn="just"/>
            <a:r>
              <a:rPr lang="en-US" dirty="0"/>
              <a:t>On the test set for the health insurance outcome, the lowest prediction was 88.88%.</a:t>
            </a:r>
          </a:p>
          <a:p>
            <a:pPr algn="just"/>
            <a:r>
              <a:rPr lang="en-US" dirty="0"/>
              <a:t>The prediction on the same outcome was as high as 96.1% using the validation set approach. Also from the Decision Tree model.</a:t>
            </a:r>
          </a:p>
        </p:txBody>
      </p:sp>
      <p:sp>
        <p:nvSpPr>
          <p:cNvPr id="5" name="Text Placeholder 4">
            <a:extLst>
              <a:ext uri="{FF2B5EF4-FFF2-40B4-BE49-F238E27FC236}">
                <a16:creationId xmlns:a16="http://schemas.microsoft.com/office/drawing/2014/main" id="{EAB6C268-46A0-A8CE-5D53-2B1EB9D9BAA0}"/>
              </a:ext>
            </a:extLst>
          </p:cNvPr>
          <p:cNvSpPr>
            <a:spLocks noGrp="1"/>
          </p:cNvSpPr>
          <p:nvPr>
            <p:ph type="body" sz="quarter" idx="3"/>
          </p:nvPr>
        </p:nvSpPr>
        <p:spPr/>
        <p:txBody>
          <a:bodyPr/>
          <a:lstStyle/>
          <a:p>
            <a:r>
              <a:rPr lang="en-US" sz="1600" b="1" dirty="0"/>
              <a:t>SUMMARY ON THE PREDICTIVE MODELS (STATUS OF CHILD)</a:t>
            </a:r>
          </a:p>
        </p:txBody>
      </p:sp>
      <p:sp>
        <p:nvSpPr>
          <p:cNvPr id="6" name="Content Placeholder 5">
            <a:extLst>
              <a:ext uri="{FF2B5EF4-FFF2-40B4-BE49-F238E27FC236}">
                <a16:creationId xmlns:a16="http://schemas.microsoft.com/office/drawing/2014/main" id="{D1514A38-AB79-06C6-7009-CA33DF8C812F}"/>
              </a:ext>
            </a:extLst>
          </p:cNvPr>
          <p:cNvSpPr>
            <a:spLocks noGrp="1"/>
          </p:cNvSpPr>
          <p:nvPr>
            <p:ph sz="quarter" idx="4"/>
          </p:nvPr>
        </p:nvSpPr>
        <p:spPr/>
        <p:txBody>
          <a:bodyPr>
            <a:normAutofit fontScale="85000" lnSpcReduction="10000"/>
          </a:bodyPr>
          <a:lstStyle/>
          <a:p>
            <a:r>
              <a:rPr lang="en-US" dirty="0"/>
              <a:t>The Naïve Bayes method gave the best accuracy on predicting status of child, with an accuracy of 93.05% on both training and test set of the 10-fold CV.</a:t>
            </a:r>
          </a:p>
          <a:p>
            <a:pPr algn="just"/>
            <a:r>
              <a:rPr lang="en-US" dirty="0"/>
              <a:t>For the same outcome, using the validation set approach, the prediction was as high as 94.6% on the training set, with the Decision Tree and Random Forest models.</a:t>
            </a:r>
          </a:p>
          <a:p>
            <a:pPr marL="36900" indent="0" algn="just">
              <a:buNone/>
            </a:pPr>
            <a:endParaRPr lang="en-US" dirty="0"/>
          </a:p>
        </p:txBody>
      </p:sp>
    </p:spTree>
    <p:extLst>
      <p:ext uri="{BB962C8B-B14F-4D97-AF65-F5344CB8AC3E}">
        <p14:creationId xmlns:p14="http://schemas.microsoft.com/office/powerpoint/2010/main" val="3895789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6B8D1-FC4E-AB52-5B3C-68F242EAD70E}"/>
              </a:ext>
            </a:extLst>
          </p:cNvPr>
          <p:cNvSpPr>
            <a:spLocks noGrp="1"/>
          </p:cNvSpPr>
          <p:nvPr>
            <p:ph type="title"/>
          </p:nvPr>
        </p:nvSpPr>
        <p:spPr>
          <a:xfrm>
            <a:off x="913795" y="609600"/>
            <a:ext cx="10353762" cy="797336"/>
          </a:xfrm>
        </p:spPr>
        <p:txBody>
          <a:bodyPr>
            <a:normAutofit/>
          </a:bodyPr>
          <a:lstStyle/>
          <a:p>
            <a:r>
              <a:rPr lang="en-US" sz="3200" b="1" dirty="0"/>
              <a:t>SUMMARY AND CONCLUSION</a:t>
            </a:r>
          </a:p>
        </p:txBody>
      </p:sp>
      <p:sp>
        <p:nvSpPr>
          <p:cNvPr id="3" name="Text Placeholder 2">
            <a:extLst>
              <a:ext uri="{FF2B5EF4-FFF2-40B4-BE49-F238E27FC236}">
                <a16:creationId xmlns:a16="http://schemas.microsoft.com/office/drawing/2014/main" id="{546D5C2F-0677-75D1-2DEF-C56C7BCD693D}"/>
              </a:ext>
            </a:extLst>
          </p:cNvPr>
          <p:cNvSpPr>
            <a:spLocks noGrp="1"/>
          </p:cNvSpPr>
          <p:nvPr>
            <p:ph type="body" idx="1"/>
          </p:nvPr>
        </p:nvSpPr>
        <p:spPr>
          <a:xfrm>
            <a:off x="1046013" y="1750311"/>
            <a:ext cx="4764764" cy="797336"/>
          </a:xfrm>
        </p:spPr>
        <p:txBody>
          <a:bodyPr/>
          <a:lstStyle/>
          <a:p>
            <a:r>
              <a:rPr lang="en-US" dirty="0"/>
              <a:t>SUMMARY ON LOGISTIC MODEL</a:t>
            </a:r>
          </a:p>
        </p:txBody>
      </p:sp>
      <p:sp>
        <p:nvSpPr>
          <p:cNvPr id="4" name="Content Placeholder 3">
            <a:extLst>
              <a:ext uri="{FF2B5EF4-FFF2-40B4-BE49-F238E27FC236}">
                <a16:creationId xmlns:a16="http://schemas.microsoft.com/office/drawing/2014/main" id="{2CF107F4-931C-66F0-7731-95F106662181}"/>
              </a:ext>
            </a:extLst>
          </p:cNvPr>
          <p:cNvSpPr>
            <a:spLocks noGrp="1"/>
          </p:cNvSpPr>
          <p:nvPr>
            <p:ph sz="half" idx="2"/>
          </p:nvPr>
        </p:nvSpPr>
        <p:spPr/>
        <p:txBody>
          <a:bodyPr/>
          <a:lstStyle/>
          <a:p>
            <a:pPr algn="just"/>
            <a:r>
              <a:rPr lang="en-US" dirty="0"/>
              <a:t>The logistic model gave the best accuracy on the “health insurance” outcome; with an AUC of 73.65%.</a:t>
            </a:r>
          </a:p>
          <a:p>
            <a:pPr algn="just"/>
            <a:r>
              <a:rPr lang="en-US" dirty="0"/>
              <a:t>The same model had a lower accuracy on the “child loss” outcome; with an AUC of 59.49%.</a:t>
            </a:r>
          </a:p>
          <a:p>
            <a:pPr algn="just"/>
            <a:r>
              <a:rPr lang="en-US" dirty="0"/>
              <a:t>And it was lowest for “child status within 5-years of birth”; with an AUC of 50.57%.</a:t>
            </a:r>
          </a:p>
        </p:txBody>
      </p:sp>
      <p:sp>
        <p:nvSpPr>
          <p:cNvPr id="5" name="Text Placeholder 4">
            <a:extLst>
              <a:ext uri="{FF2B5EF4-FFF2-40B4-BE49-F238E27FC236}">
                <a16:creationId xmlns:a16="http://schemas.microsoft.com/office/drawing/2014/main" id="{67727E9E-5A34-4C10-744E-B8AA75744720}"/>
              </a:ext>
            </a:extLst>
          </p:cNvPr>
          <p:cNvSpPr>
            <a:spLocks noGrp="1"/>
          </p:cNvSpPr>
          <p:nvPr>
            <p:ph type="body" sz="quarter" idx="3"/>
          </p:nvPr>
        </p:nvSpPr>
        <p:spPr>
          <a:xfrm>
            <a:off x="6220275" y="1750312"/>
            <a:ext cx="4922473" cy="797336"/>
          </a:xfrm>
        </p:spPr>
        <p:txBody>
          <a:bodyPr/>
          <a:lstStyle/>
          <a:p>
            <a:r>
              <a:rPr lang="en-US" dirty="0"/>
              <a:t>SUMMARY ON THE PREDICTIVE MODELS</a:t>
            </a:r>
          </a:p>
        </p:txBody>
      </p:sp>
      <p:sp>
        <p:nvSpPr>
          <p:cNvPr id="6" name="Content Placeholder 5">
            <a:extLst>
              <a:ext uri="{FF2B5EF4-FFF2-40B4-BE49-F238E27FC236}">
                <a16:creationId xmlns:a16="http://schemas.microsoft.com/office/drawing/2014/main" id="{ED6AB569-5C36-F098-55B0-C8A9EA8DB192}"/>
              </a:ext>
            </a:extLst>
          </p:cNvPr>
          <p:cNvSpPr>
            <a:spLocks noGrp="1"/>
          </p:cNvSpPr>
          <p:nvPr>
            <p:ph sz="quarter" idx="4"/>
          </p:nvPr>
        </p:nvSpPr>
        <p:spPr/>
        <p:txBody>
          <a:bodyPr/>
          <a:lstStyle/>
          <a:p>
            <a:pPr algn="just"/>
            <a:r>
              <a:rPr lang="en-US" dirty="0"/>
              <a:t>The SVM was generally the best predictive model for all outcomes; as it gave the best prediction on most of the outcomes; 10-fold CV training set of number of child lost, 10-fold CV test set of ever lost a child, 10-fold CV of both training and test set of health insurance, and test set of the split data of Child status.</a:t>
            </a:r>
          </a:p>
        </p:txBody>
      </p:sp>
    </p:spTree>
    <p:extLst>
      <p:ext uri="{BB962C8B-B14F-4D97-AF65-F5344CB8AC3E}">
        <p14:creationId xmlns:p14="http://schemas.microsoft.com/office/powerpoint/2010/main" val="1774292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8A64C30-CCE4-150E-249B-4F84E4697CFC}"/>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828942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D8261-6E3B-0F7C-A5ED-05964571E28F}"/>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C1F35496-020A-4871-FAD3-019BC0532AA3}"/>
              </a:ext>
            </a:extLst>
          </p:cNvPr>
          <p:cNvSpPr>
            <a:spLocks noGrp="1"/>
          </p:cNvSpPr>
          <p:nvPr>
            <p:ph idx="1"/>
          </p:nvPr>
        </p:nvSpPr>
        <p:spPr>
          <a:xfrm>
            <a:off x="353202" y="2076450"/>
            <a:ext cx="10914355" cy="3527684"/>
          </a:xfrm>
        </p:spPr>
        <p:txBody>
          <a:bodyPr/>
          <a:lstStyle/>
          <a:p>
            <a:pPr marL="342900" marR="0" lvl="0" indent="-342900" algn="just">
              <a:lnSpc>
                <a:spcPct val="150000"/>
              </a:lnSpc>
              <a:spcBef>
                <a:spcPts val="0"/>
              </a:spcBef>
              <a:spcAft>
                <a:spcPts val="0"/>
              </a:spcAft>
              <a:buFont typeface="+mj-lt"/>
              <a:buAutoNum type="romanLcParen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What are the background factors of the women in African countries that can be used in a predictive model to determine if they had lost </a:t>
            </a:r>
            <a:r>
              <a:rPr lang="en-US" sz="1800">
                <a:effectLst/>
                <a:latin typeface="Times New Roman" panose="02020603050405020304" pitchFamily="18" charset="0"/>
                <a:ea typeface="Calibri" panose="020F0502020204030204" pitchFamily="34" charset="0"/>
                <a:cs typeface="Times New Roman" panose="02020603050405020304" pitchFamily="18" charset="0"/>
              </a:rPr>
              <a:t>a child?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Font typeface="+mj-lt"/>
              <a:buAutoNum type="romanLcParen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What are the significant predictors of health insurance coverage for women of reproductive health, in African countries?</a:t>
            </a:r>
          </a:p>
          <a:p>
            <a:pPr marL="342900" marR="0" lvl="0" indent="-342900" algn="just">
              <a:lnSpc>
                <a:spcPct val="150000"/>
              </a:lnSpc>
              <a:spcBef>
                <a:spcPts val="0"/>
              </a:spcBef>
              <a:spcAft>
                <a:spcPts val="800"/>
              </a:spcAft>
              <a:buFont typeface="+mj-lt"/>
              <a:buAutoNum type="romanLcParenR"/>
            </a:pPr>
            <a:r>
              <a:rPr lang="en-US" sz="1800" dirty="0">
                <a:effectLst/>
                <a:latin typeface="Times New Roman" panose="02020603050405020304" pitchFamily="18" charset="0"/>
                <a:ea typeface="Calibri" panose="020F0502020204030204" pitchFamily="34" charset="0"/>
              </a:rPr>
              <a:t>Can the 5-years outcome of a child, in terms of whether they are alive or dead, be determined based on the mother’s pregnancy-related factors?</a:t>
            </a:r>
            <a:endParaRPr lang="en-US" dirty="0"/>
          </a:p>
        </p:txBody>
      </p:sp>
    </p:spTree>
    <p:extLst>
      <p:ext uri="{BB962C8B-B14F-4D97-AF65-F5344CB8AC3E}">
        <p14:creationId xmlns:p14="http://schemas.microsoft.com/office/powerpoint/2010/main" val="571122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3363B-14CF-A3F2-11F5-9704A30F2C2D}"/>
              </a:ext>
            </a:extLst>
          </p:cNvPr>
          <p:cNvSpPr>
            <a:spLocks noGrp="1"/>
          </p:cNvSpPr>
          <p:nvPr>
            <p:ph type="title"/>
          </p:nvPr>
        </p:nvSpPr>
        <p:spPr/>
        <p:txBody>
          <a:bodyPr/>
          <a:lstStyle/>
          <a:p>
            <a:r>
              <a:rPr lang="en-US" dirty="0"/>
              <a:t>DESCRIPTION OF DATA</a:t>
            </a:r>
          </a:p>
        </p:txBody>
      </p:sp>
      <p:sp>
        <p:nvSpPr>
          <p:cNvPr id="3" name="Content Placeholder 2">
            <a:extLst>
              <a:ext uri="{FF2B5EF4-FFF2-40B4-BE49-F238E27FC236}">
                <a16:creationId xmlns:a16="http://schemas.microsoft.com/office/drawing/2014/main" id="{6CD2706B-1ADF-4E7F-6FD7-9E4A2C930D65}"/>
              </a:ext>
            </a:extLst>
          </p:cNvPr>
          <p:cNvSpPr>
            <a:spLocks noGrp="1"/>
          </p:cNvSpPr>
          <p:nvPr>
            <p:ph idx="1"/>
          </p:nvPr>
        </p:nvSpPr>
        <p:spPr/>
        <p:txBody>
          <a:bodyPr>
            <a:noAutofit/>
          </a:bodyPr>
          <a:lstStyle/>
          <a:p>
            <a:endParaRPr lang="en-US" sz="1200" dirty="0">
              <a:effectLst/>
              <a:latin typeface="Times New Roman" panose="02020603050405020304" pitchFamily="18" charset="0"/>
              <a:ea typeface="Calibri" panose="020F0502020204030204" pitchFamily="34" charset="0"/>
            </a:endParaRPr>
          </a:p>
          <a:p>
            <a:pPr marL="0" marR="0" indent="457200" algn="just">
              <a:lnSpc>
                <a:spcPct val="150000"/>
              </a:lnSpc>
              <a:spcBef>
                <a:spcPts val="0"/>
              </a:spcBef>
              <a:spcAft>
                <a:spcPts val="8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The dataset for this project was obtained through DHS (</a:t>
            </a:r>
            <a:r>
              <a:rPr lang="en-US" sz="12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https://dhsprogram.com/</a:t>
            </a: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The DHS has published the dataset for different countries in different years. The data was collected by the USAID funded program, DHS, through national surveys carried out in each of these countries. Worth of note is that the data was collected in different years in the different countries; but the target is the most recently collected data in each of the selected countries.</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gn="just">
              <a:lnSpc>
                <a:spcPct val="150000"/>
              </a:lnSpc>
              <a:spcBef>
                <a:spcPts val="0"/>
              </a:spcBef>
              <a:spcAft>
                <a:spcPts val="8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The DHS Kid’s Recode (KR) dataset for 11 African countries, including Angola, Egypt, Ethiopia, Gabon, Ghana, Kenya, Mali, Nigeria, South Africa, Zambia and Zimbabwe, were pooled into a single datafile for this project. The combined dataset across the 11 countries has record of 137,229 women and their most recent kids (under 5-year-old).</a:t>
            </a:r>
          </a:p>
          <a:p>
            <a:pPr marL="0" indent="457200" algn="just">
              <a:lnSpc>
                <a:spcPct val="150000"/>
              </a:lnSpc>
              <a:spcBef>
                <a:spcPts val="0"/>
              </a:spcBef>
              <a:spcAft>
                <a:spcPts val="800"/>
              </a:spcAft>
            </a:pPr>
            <a:r>
              <a:rPr lang="en-US" sz="1200" dirty="0">
                <a:effectLst/>
                <a:latin typeface="Times New Roman" panose="02020603050405020304" pitchFamily="18" charset="0"/>
                <a:ea typeface="Calibri" panose="020F0502020204030204" pitchFamily="34" charset="0"/>
              </a:rPr>
              <a:t>After cleaning the individual dataset for each of the specific objectives, some observations were lost and there were non-uniform number of observations (rows) for each of the subset. </a:t>
            </a:r>
          </a:p>
          <a:p>
            <a:pPr marL="377100" lvl="1" indent="457200" algn="just">
              <a:lnSpc>
                <a:spcPct val="150000"/>
              </a:lnSpc>
              <a:spcBef>
                <a:spcPts val="0"/>
              </a:spcBef>
              <a:spcAft>
                <a:spcPts val="800"/>
              </a:spcAft>
            </a:pPr>
            <a:r>
              <a:rPr lang="en-US" sz="1000" dirty="0">
                <a:effectLst/>
                <a:latin typeface="Times New Roman" panose="02020603050405020304" pitchFamily="18" charset="0"/>
                <a:ea typeface="Calibri" panose="020F0502020204030204" pitchFamily="34" charset="0"/>
              </a:rPr>
              <a:t>For subset 1: There were 21 variables and 120,653 observations. </a:t>
            </a:r>
          </a:p>
          <a:p>
            <a:pPr marL="377100" lvl="1" indent="457200" algn="just">
              <a:lnSpc>
                <a:spcPct val="150000"/>
              </a:lnSpc>
              <a:spcBef>
                <a:spcPts val="0"/>
              </a:spcBef>
              <a:spcAft>
                <a:spcPts val="800"/>
              </a:spcAft>
            </a:pPr>
            <a:r>
              <a:rPr lang="en-US" sz="1000" dirty="0">
                <a:effectLst/>
                <a:latin typeface="Times New Roman" panose="02020603050405020304" pitchFamily="18" charset="0"/>
                <a:ea typeface="Calibri" panose="020F0502020204030204" pitchFamily="34" charset="0"/>
              </a:rPr>
              <a:t>For subset 2: There were 26 variables and 70,382 observations. </a:t>
            </a:r>
          </a:p>
          <a:p>
            <a:pPr marL="377100" lvl="1" indent="457200" algn="just">
              <a:lnSpc>
                <a:spcPct val="150000"/>
              </a:lnSpc>
              <a:spcBef>
                <a:spcPts val="0"/>
              </a:spcBef>
              <a:spcAft>
                <a:spcPts val="800"/>
              </a:spcAft>
            </a:pPr>
            <a:r>
              <a:rPr lang="en-US" sz="1000" dirty="0">
                <a:effectLst/>
                <a:latin typeface="Times New Roman" panose="02020603050405020304" pitchFamily="18" charset="0"/>
                <a:ea typeface="Calibri" panose="020F0502020204030204" pitchFamily="34" charset="0"/>
              </a:rPr>
              <a:t>For subset 3: There were 21 variables and 69,151 observations.</a:t>
            </a:r>
          </a:p>
          <a:p>
            <a:pPr marL="0" marR="0" indent="0" algn="just">
              <a:lnSpc>
                <a:spcPct val="150000"/>
              </a:lnSpc>
              <a:spcBef>
                <a:spcPts val="0"/>
              </a:spcBef>
              <a:spcAft>
                <a:spcPts val="800"/>
              </a:spcAft>
              <a:buNone/>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200" dirty="0"/>
          </a:p>
        </p:txBody>
      </p:sp>
    </p:spTree>
    <p:extLst>
      <p:ext uri="{BB962C8B-B14F-4D97-AF65-F5344CB8AC3E}">
        <p14:creationId xmlns:p14="http://schemas.microsoft.com/office/powerpoint/2010/main" val="2852445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C8DB5-BBA7-7401-3B03-E13855965099}"/>
              </a:ext>
            </a:extLst>
          </p:cNvPr>
          <p:cNvSpPr>
            <a:spLocks noGrp="1"/>
          </p:cNvSpPr>
          <p:nvPr>
            <p:ph type="title"/>
          </p:nvPr>
        </p:nvSpPr>
        <p:spPr>
          <a:xfrm>
            <a:off x="350072" y="158286"/>
            <a:ext cx="10353762" cy="913092"/>
          </a:xfrm>
        </p:spPr>
        <p:txBody>
          <a:bodyPr/>
          <a:lstStyle/>
          <a:p>
            <a:r>
              <a:rPr lang="en-US" dirty="0"/>
              <a:t>LIST OF PREDICTORS AND OUTCOME</a:t>
            </a:r>
          </a:p>
        </p:txBody>
      </p:sp>
      <p:graphicFrame>
        <p:nvGraphicFramePr>
          <p:cNvPr id="4" name="Content Placeholder 3">
            <a:extLst>
              <a:ext uri="{FF2B5EF4-FFF2-40B4-BE49-F238E27FC236}">
                <a16:creationId xmlns:a16="http://schemas.microsoft.com/office/drawing/2014/main" id="{1BB77960-3630-A5AD-345C-6638D2DAA084}"/>
              </a:ext>
            </a:extLst>
          </p:cNvPr>
          <p:cNvGraphicFramePr>
            <a:graphicFrameLocks noGrp="1"/>
          </p:cNvGraphicFramePr>
          <p:nvPr>
            <p:ph idx="1"/>
            <p:extLst>
              <p:ext uri="{D42A27DB-BD31-4B8C-83A1-F6EECF244321}">
                <p14:modId xmlns:p14="http://schemas.microsoft.com/office/powerpoint/2010/main" val="2716380457"/>
              </p:ext>
            </p:extLst>
          </p:nvPr>
        </p:nvGraphicFramePr>
        <p:xfrm>
          <a:off x="350072" y="1138095"/>
          <a:ext cx="11027740" cy="5312280"/>
        </p:xfrm>
        <a:graphic>
          <a:graphicData uri="http://schemas.openxmlformats.org/drawingml/2006/table">
            <a:tbl>
              <a:tblPr firstRow="1" firstCol="1" bandRow="1">
                <a:tableStyleId>{5C22544A-7EE6-4342-B048-85BDC9FD1C3A}</a:tableStyleId>
              </a:tblPr>
              <a:tblGrid>
                <a:gridCol w="2538333">
                  <a:extLst>
                    <a:ext uri="{9D8B030D-6E8A-4147-A177-3AD203B41FA5}">
                      <a16:colId xmlns:a16="http://schemas.microsoft.com/office/drawing/2014/main" val="3011420379"/>
                    </a:ext>
                  </a:extLst>
                </a:gridCol>
                <a:gridCol w="5139907">
                  <a:extLst>
                    <a:ext uri="{9D8B030D-6E8A-4147-A177-3AD203B41FA5}">
                      <a16:colId xmlns:a16="http://schemas.microsoft.com/office/drawing/2014/main" val="1860059953"/>
                    </a:ext>
                  </a:extLst>
                </a:gridCol>
                <a:gridCol w="3349500">
                  <a:extLst>
                    <a:ext uri="{9D8B030D-6E8A-4147-A177-3AD203B41FA5}">
                      <a16:colId xmlns:a16="http://schemas.microsoft.com/office/drawing/2014/main" val="2910600032"/>
                    </a:ext>
                  </a:extLst>
                </a:gridCol>
              </a:tblGrid>
              <a:tr h="245169">
                <a:tc>
                  <a:txBody>
                    <a:bodyPr/>
                    <a:lstStyle/>
                    <a:p>
                      <a:pPr marL="0" marR="0" algn="just">
                        <a:lnSpc>
                          <a:spcPct val="107000"/>
                        </a:lnSpc>
                        <a:spcBef>
                          <a:spcPts val="0"/>
                        </a:spcBef>
                        <a:spcAft>
                          <a:spcPts val="0"/>
                        </a:spcAft>
                      </a:pPr>
                      <a:r>
                        <a:rPr lang="en-US" sz="1400" dirty="0">
                          <a:effectLst/>
                        </a:rPr>
                        <a:t>Outcome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1400" dirty="0">
                          <a:effectLst/>
                        </a:rPr>
                        <a:t>Predictors/Co-variates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1400" dirty="0">
                          <a:effectLst/>
                        </a:rPr>
                        <a:t>Comment(s)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extLst>
                  <a:ext uri="{0D108BD9-81ED-4DB2-BD59-A6C34878D82A}">
                    <a16:rowId xmlns:a16="http://schemas.microsoft.com/office/drawing/2014/main" val="2488131664"/>
                  </a:ext>
                </a:extLst>
              </a:tr>
              <a:tr h="757576">
                <a:tc>
                  <a:txBody>
                    <a:bodyPr/>
                    <a:lstStyle/>
                    <a:p>
                      <a:pPr marL="0" marR="0" algn="just">
                        <a:lnSpc>
                          <a:spcPct val="107000"/>
                        </a:lnSpc>
                        <a:spcBef>
                          <a:spcPts val="0"/>
                        </a:spcBef>
                        <a:spcAft>
                          <a:spcPts val="0"/>
                        </a:spcAft>
                      </a:pPr>
                      <a:r>
                        <a:rPr lang="en-US" sz="800" dirty="0">
                          <a:effectLst/>
                        </a:rPr>
                        <a:t>Number of children ever born</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a:effectLst/>
                        </a:rPr>
                        <a:t>Age group of women</a:t>
                      </a:r>
                    </a:p>
                    <a:p>
                      <a:pPr marL="0" marR="0" algn="just">
                        <a:lnSpc>
                          <a:spcPct val="107000"/>
                        </a:lnSpc>
                        <a:spcBef>
                          <a:spcPts val="0"/>
                        </a:spcBef>
                        <a:spcAft>
                          <a:spcPts val="0"/>
                        </a:spcAft>
                      </a:pPr>
                      <a:r>
                        <a:rPr lang="en-US" sz="800">
                          <a:effectLst/>
                        </a:rPr>
                        <a:t>Region</a:t>
                      </a:r>
                    </a:p>
                    <a:p>
                      <a:pPr marL="0" marR="0" algn="just">
                        <a:lnSpc>
                          <a:spcPct val="107000"/>
                        </a:lnSpc>
                        <a:spcBef>
                          <a:spcPts val="0"/>
                        </a:spcBef>
                        <a:spcAft>
                          <a:spcPts val="0"/>
                        </a:spcAft>
                      </a:pPr>
                      <a:r>
                        <a:rPr lang="en-US" sz="800">
                          <a:effectLst/>
                        </a:rPr>
                        <a:t>Educational level of women</a:t>
                      </a:r>
                    </a:p>
                    <a:p>
                      <a:pPr marL="0" marR="0" algn="just">
                        <a:lnSpc>
                          <a:spcPct val="107000"/>
                        </a:lnSpc>
                        <a:spcBef>
                          <a:spcPts val="0"/>
                        </a:spcBef>
                        <a:spcAft>
                          <a:spcPts val="0"/>
                        </a:spcAft>
                      </a:pPr>
                      <a:r>
                        <a:rPr lang="en-US" sz="800">
                          <a:effectLst/>
                        </a:rPr>
                        <a:t>Wealth index class</a:t>
                      </a:r>
                    </a:p>
                    <a:p>
                      <a:pPr marL="0" marR="0" algn="just">
                        <a:lnSpc>
                          <a:spcPct val="107000"/>
                        </a:lnSpc>
                        <a:spcBef>
                          <a:spcPts val="0"/>
                        </a:spcBef>
                        <a:spcAft>
                          <a:spcPts val="0"/>
                        </a:spcAft>
                      </a:pPr>
                      <a:r>
                        <a:rPr lang="en-US" sz="800">
                          <a:effectLst/>
                        </a:rPr>
                        <a:t>Marital Status</a:t>
                      </a:r>
                    </a:p>
                    <a:p>
                      <a:pPr marL="0" marR="0" algn="just">
                        <a:lnSpc>
                          <a:spcPct val="107000"/>
                        </a:lnSpc>
                        <a:spcBef>
                          <a:spcPts val="0"/>
                        </a:spcBef>
                        <a:spcAft>
                          <a:spcPts val="0"/>
                        </a:spcAft>
                      </a:pPr>
                      <a:r>
                        <a:rPr lang="en-US" sz="800">
                          <a:effectLst/>
                        </a:rPr>
                        <a:t>Age at first sexual intercourse</a:t>
                      </a:r>
                    </a:p>
                    <a:p>
                      <a:pPr marL="0" marR="0" algn="just">
                        <a:lnSpc>
                          <a:spcPct val="107000"/>
                        </a:lnSpc>
                        <a:spcBef>
                          <a:spcPts val="0"/>
                        </a:spcBef>
                        <a:spcAft>
                          <a:spcPts val="0"/>
                        </a:spcAft>
                      </a:pPr>
                      <a:r>
                        <a:rPr lang="en-US" sz="800">
                          <a:effectLst/>
                        </a:rPr>
                        <a:t>History of pregnancy termination</a:t>
                      </a:r>
                    </a:p>
                    <a:p>
                      <a:pPr marL="0" marR="0" algn="just">
                        <a:lnSpc>
                          <a:spcPct val="107000"/>
                        </a:lnSpc>
                        <a:spcBef>
                          <a:spcPts val="0"/>
                        </a:spcBef>
                        <a:spcAft>
                          <a:spcPts val="0"/>
                        </a:spcAft>
                      </a:pPr>
                      <a:r>
                        <a:rPr lang="en-US" sz="800">
                          <a:effectLst/>
                        </a:rPr>
                        <a:t>Smoking status of women</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a:effectLst/>
                        </a:rPr>
                        <a:t>Outcome is categorized as follows:</a:t>
                      </a:r>
                    </a:p>
                    <a:p>
                      <a:pPr marL="0" marR="0" algn="just">
                        <a:lnSpc>
                          <a:spcPct val="107000"/>
                        </a:lnSpc>
                        <a:spcBef>
                          <a:spcPts val="0"/>
                        </a:spcBef>
                        <a:spcAft>
                          <a:spcPts val="0"/>
                        </a:spcAft>
                      </a:pPr>
                      <a:r>
                        <a:rPr lang="en-US" sz="800">
                          <a:effectLst/>
                        </a:rPr>
                        <a:t>0–1 child, 2–3 children, 4+ children</a:t>
                      </a:r>
                    </a:p>
                    <a:p>
                      <a:pPr marL="0" marR="0" algn="just">
                        <a:lnSpc>
                          <a:spcPct val="107000"/>
                        </a:lnSpc>
                        <a:spcBef>
                          <a:spcPts val="0"/>
                        </a:spcBef>
                        <a:spcAft>
                          <a:spcPts val="0"/>
                        </a:spcAft>
                      </a:pPr>
                      <a:r>
                        <a:rPr lang="en-US" sz="800">
                          <a:effectLst/>
                        </a:rPr>
                        <a:t> </a:t>
                      </a:r>
                    </a:p>
                    <a:p>
                      <a:pPr marL="0" marR="0" algn="just">
                        <a:lnSpc>
                          <a:spcPct val="107000"/>
                        </a:lnSpc>
                        <a:spcBef>
                          <a:spcPts val="0"/>
                        </a:spcBef>
                        <a:spcAft>
                          <a:spcPts val="0"/>
                        </a:spcAft>
                      </a:pPr>
                      <a:r>
                        <a:rPr lang="en-US" sz="800">
                          <a:effectLst/>
                        </a:rPr>
                        <a:t>9 categorical predictors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extLst>
                  <a:ext uri="{0D108BD9-81ED-4DB2-BD59-A6C34878D82A}">
                    <a16:rowId xmlns:a16="http://schemas.microsoft.com/office/drawing/2014/main" val="394787207"/>
                  </a:ext>
                </a:extLst>
              </a:tr>
              <a:tr h="1245972">
                <a:tc>
                  <a:txBody>
                    <a:bodyPr/>
                    <a:lstStyle/>
                    <a:p>
                      <a:pPr marL="0" marR="0" algn="just">
                        <a:lnSpc>
                          <a:spcPct val="107000"/>
                        </a:lnSpc>
                        <a:spcBef>
                          <a:spcPts val="0"/>
                        </a:spcBef>
                        <a:spcAft>
                          <a:spcPts val="0"/>
                        </a:spcAft>
                      </a:pPr>
                      <a:r>
                        <a:rPr lang="en-US" sz="800" dirty="0">
                          <a:effectLst/>
                        </a:rPr>
                        <a:t>Health insurance coverage</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a:effectLst/>
                        </a:rPr>
                        <a:t>Age group of women</a:t>
                      </a:r>
                    </a:p>
                    <a:p>
                      <a:pPr marL="0" marR="0" algn="just">
                        <a:lnSpc>
                          <a:spcPct val="107000"/>
                        </a:lnSpc>
                        <a:spcBef>
                          <a:spcPts val="0"/>
                        </a:spcBef>
                        <a:spcAft>
                          <a:spcPts val="0"/>
                        </a:spcAft>
                      </a:pPr>
                      <a:r>
                        <a:rPr lang="en-US" sz="800">
                          <a:effectLst/>
                        </a:rPr>
                        <a:t>Region</a:t>
                      </a:r>
                    </a:p>
                    <a:p>
                      <a:pPr marL="0" marR="0" algn="just">
                        <a:lnSpc>
                          <a:spcPct val="107000"/>
                        </a:lnSpc>
                        <a:spcBef>
                          <a:spcPts val="0"/>
                        </a:spcBef>
                        <a:spcAft>
                          <a:spcPts val="0"/>
                        </a:spcAft>
                      </a:pPr>
                      <a:r>
                        <a:rPr lang="en-US" sz="800">
                          <a:effectLst/>
                        </a:rPr>
                        <a:t>Educational level of women</a:t>
                      </a:r>
                    </a:p>
                    <a:p>
                      <a:pPr marL="0" marR="0" algn="just">
                        <a:lnSpc>
                          <a:spcPct val="107000"/>
                        </a:lnSpc>
                        <a:spcBef>
                          <a:spcPts val="0"/>
                        </a:spcBef>
                        <a:spcAft>
                          <a:spcPts val="0"/>
                        </a:spcAft>
                      </a:pPr>
                      <a:r>
                        <a:rPr lang="en-US" sz="800">
                          <a:effectLst/>
                        </a:rPr>
                        <a:t>Educational level of their partners</a:t>
                      </a:r>
                    </a:p>
                    <a:p>
                      <a:pPr marL="0" marR="0" algn="just">
                        <a:lnSpc>
                          <a:spcPct val="107000"/>
                        </a:lnSpc>
                        <a:spcBef>
                          <a:spcPts val="0"/>
                        </a:spcBef>
                        <a:spcAft>
                          <a:spcPts val="0"/>
                        </a:spcAft>
                      </a:pPr>
                      <a:r>
                        <a:rPr lang="en-US" sz="800">
                          <a:effectLst/>
                        </a:rPr>
                        <a:t>Wealth index class</a:t>
                      </a:r>
                    </a:p>
                    <a:p>
                      <a:pPr marL="0" marR="0" algn="just">
                        <a:lnSpc>
                          <a:spcPct val="107000"/>
                        </a:lnSpc>
                        <a:spcBef>
                          <a:spcPts val="0"/>
                        </a:spcBef>
                        <a:spcAft>
                          <a:spcPts val="0"/>
                        </a:spcAft>
                      </a:pPr>
                      <a:r>
                        <a:rPr lang="en-US" sz="800">
                          <a:effectLst/>
                        </a:rPr>
                        <a:t>Marital Status</a:t>
                      </a:r>
                    </a:p>
                    <a:p>
                      <a:pPr marL="0" marR="0" algn="just">
                        <a:lnSpc>
                          <a:spcPct val="107000"/>
                        </a:lnSpc>
                        <a:spcBef>
                          <a:spcPts val="0"/>
                        </a:spcBef>
                        <a:spcAft>
                          <a:spcPts val="0"/>
                        </a:spcAft>
                      </a:pPr>
                      <a:r>
                        <a:rPr lang="en-US" sz="800">
                          <a:effectLst/>
                        </a:rPr>
                        <a:t>Currently pregnant</a:t>
                      </a:r>
                    </a:p>
                    <a:p>
                      <a:pPr marL="0" marR="0" algn="just">
                        <a:lnSpc>
                          <a:spcPct val="107000"/>
                        </a:lnSpc>
                        <a:spcBef>
                          <a:spcPts val="0"/>
                        </a:spcBef>
                        <a:spcAft>
                          <a:spcPts val="0"/>
                        </a:spcAft>
                      </a:pPr>
                      <a:r>
                        <a:rPr lang="en-US" sz="800">
                          <a:effectLst/>
                        </a:rPr>
                        <a:t>History of pregnancy termination</a:t>
                      </a:r>
                    </a:p>
                    <a:p>
                      <a:pPr marL="0" marR="0" algn="just">
                        <a:lnSpc>
                          <a:spcPct val="107000"/>
                        </a:lnSpc>
                        <a:spcBef>
                          <a:spcPts val="0"/>
                        </a:spcBef>
                        <a:spcAft>
                          <a:spcPts val="0"/>
                        </a:spcAft>
                      </a:pPr>
                      <a:r>
                        <a:rPr lang="en-US" sz="800">
                          <a:effectLst/>
                        </a:rPr>
                        <a:t>Timing of ANC visit</a:t>
                      </a:r>
                    </a:p>
                    <a:p>
                      <a:pPr marL="0" marR="0" algn="just">
                        <a:lnSpc>
                          <a:spcPct val="107000"/>
                        </a:lnSpc>
                        <a:spcBef>
                          <a:spcPts val="0"/>
                        </a:spcBef>
                        <a:spcAft>
                          <a:spcPts val="0"/>
                        </a:spcAft>
                      </a:pPr>
                      <a:r>
                        <a:rPr lang="en-US" sz="800">
                          <a:effectLst/>
                        </a:rPr>
                        <a:t>Number of ANC visits during pregnancy</a:t>
                      </a:r>
                    </a:p>
                    <a:p>
                      <a:pPr marL="0" marR="0" algn="just">
                        <a:lnSpc>
                          <a:spcPct val="107000"/>
                        </a:lnSpc>
                        <a:spcBef>
                          <a:spcPts val="0"/>
                        </a:spcBef>
                        <a:spcAft>
                          <a:spcPts val="0"/>
                        </a:spcAft>
                      </a:pPr>
                      <a:r>
                        <a:rPr lang="en-US" sz="800">
                          <a:effectLst/>
                        </a:rPr>
                        <a:t>Modern contraceptive use</a:t>
                      </a:r>
                    </a:p>
                    <a:p>
                      <a:pPr marL="0" marR="0" algn="just">
                        <a:lnSpc>
                          <a:spcPct val="107000"/>
                        </a:lnSpc>
                        <a:spcBef>
                          <a:spcPts val="0"/>
                        </a:spcBef>
                        <a:spcAft>
                          <a:spcPts val="0"/>
                        </a:spcAft>
                      </a:pPr>
                      <a:r>
                        <a:rPr lang="en-US" sz="800">
                          <a:effectLst/>
                        </a:rPr>
                        <a:t>Child delivery in a health facility</a:t>
                      </a:r>
                    </a:p>
                    <a:p>
                      <a:pPr marL="0" marR="0" algn="just">
                        <a:lnSpc>
                          <a:spcPct val="107000"/>
                        </a:lnSpc>
                        <a:spcBef>
                          <a:spcPts val="0"/>
                        </a:spcBef>
                        <a:spcAft>
                          <a:spcPts val="0"/>
                        </a:spcAft>
                      </a:pPr>
                      <a:r>
                        <a:rPr lang="en-US" sz="800">
                          <a:effectLst/>
                        </a:rPr>
                        <a:t>Delivery of index child by Caesarean Section</a:t>
                      </a:r>
                    </a:p>
                    <a:p>
                      <a:pPr marL="0" marR="0" algn="just">
                        <a:lnSpc>
                          <a:spcPct val="107000"/>
                        </a:lnSpc>
                        <a:spcBef>
                          <a:spcPts val="0"/>
                        </a:spcBef>
                        <a:spcAft>
                          <a:spcPts val="0"/>
                        </a:spcAft>
                      </a:pPr>
                      <a:r>
                        <a:rPr lang="en-US" sz="800">
                          <a:effectLst/>
                        </a:rPr>
                        <a:t>Received Ante-natal care in health facilities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a:effectLst/>
                        </a:rPr>
                        <a:t>Outcome is categorized as:</a:t>
                      </a:r>
                    </a:p>
                    <a:p>
                      <a:pPr marL="0" marR="0" algn="just">
                        <a:lnSpc>
                          <a:spcPct val="107000"/>
                        </a:lnSpc>
                        <a:spcBef>
                          <a:spcPts val="0"/>
                        </a:spcBef>
                        <a:spcAft>
                          <a:spcPts val="0"/>
                        </a:spcAft>
                      </a:pPr>
                      <a:r>
                        <a:rPr lang="en-US" sz="800">
                          <a:effectLst/>
                        </a:rPr>
                        <a:t>Yes- covered by insurance</a:t>
                      </a:r>
                    </a:p>
                    <a:p>
                      <a:pPr marL="0" marR="0" algn="just">
                        <a:lnSpc>
                          <a:spcPct val="107000"/>
                        </a:lnSpc>
                        <a:spcBef>
                          <a:spcPts val="0"/>
                        </a:spcBef>
                        <a:spcAft>
                          <a:spcPts val="0"/>
                        </a:spcAft>
                      </a:pPr>
                      <a:r>
                        <a:rPr lang="en-US" sz="800">
                          <a:effectLst/>
                        </a:rPr>
                        <a:t>No- not covered by insurance</a:t>
                      </a:r>
                    </a:p>
                    <a:p>
                      <a:pPr marL="0" marR="0" algn="just">
                        <a:lnSpc>
                          <a:spcPct val="107000"/>
                        </a:lnSpc>
                        <a:spcBef>
                          <a:spcPts val="0"/>
                        </a:spcBef>
                        <a:spcAft>
                          <a:spcPts val="0"/>
                        </a:spcAft>
                      </a:pPr>
                      <a:r>
                        <a:rPr lang="en-US" sz="800">
                          <a:effectLst/>
                        </a:rPr>
                        <a:t> </a:t>
                      </a:r>
                    </a:p>
                    <a:p>
                      <a:pPr marL="0" marR="0" algn="just">
                        <a:lnSpc>
                          <a:spcPct val="107000"/>
                        </a:lnSpc>
                        <a:spcBef>
                          <a:spcPts val="0"/>
                        </a:spcBef>
                        <a:spcAft>
                          <a:spcPts val="0"/>
                        </a:spcAft>
                      </a:pPr>
                      <a:r>
                        <a:rPr lang="en-US" sz="800">
                          <a:effectLst/>
                        </a:rPr>
                        <a:t> </a:t>
                      </a:r>
                    </a:p>
                    <a:p>
                      <a:pPr marL="0" marR="0" algn="just">
                        <a:lnSpc>
                          <a:spcPct val="107000"/>
                        </a:lnSpc>
                        <a:spcBef>
                          <a:spcPts val="0"/>
                        </a:spcBef>
                        <a:spcAft>
                          <a:spcPts val="0"/>
                        </a:spcAft>
                      </a:pPr>
                      <a:r>
                        <a:rPr lang="en-US" sz="800">
                          <a:effectLst/>
                        </a:rPr>
                        <a:t>13 categorical predictors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extLst>
                  <a:ext uri="{0D108BD9-81ED-4DB2-BD59-A6C34878D82A}">
                    <a16:rowId xmlns:a16="http://schemas.microsoft.com/office/drawing/2014/main" val="2346350777"/>
                  </a:ext>
                </a:extLst>
              </a:tr>
              <a:tr h="1696822">
                <a:tc>
                  <a:txBody>
                    <a:bodyPr/>
                    <a:lstStyle/>
                    <a:p>
                      <a:pPr marL="0" marR="0" algn="just">
                        <a:lnSpc>
                          <a:spcPct val="107000"/>
                        </a:lnSpc>
                        <a:spcBef>
                          <a:spcPts val="0"/>
                        </a:spcBef>
                        <a:spcAft>
                          <a:spcPts val="0"/>
                        </a:spcAft>
                      </a:pPr>
                      <a:r>
                        <a:rPr lang="en-US" sz="800" dirty="0">
                          <a:effectLst/>
                        </a:rPr>
                        <a:t>Status of index child</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dirty="0">
                          <a:effectLst/>
                        </a:rPr>
                        <a:t>Age group of women</a:t>
                      </a:r>
                    </a:p>
                    <a:p>
                      <a:pPr marL="0" marR="0" algn="just">
                        <a:lnSpc>
                          <a:spcPct val="107000"/>
                        </a:lnSpc>
                        <a:spcBef>
                          <a:spcPts val="0"/>
                        </a:spcBef>
                        <a:spcAft>
                          <a:spcPts val="0"/>
                        </a:spcAft>
                      </a:pPr>
                      <a:r>
                        <a:rPr lang="en-US" sz="800" dirty="0">
                          <a:effectLst/>
                        </a:rPr>
                        <a:t>Region</a:t>
                      </a:r>
                    </a:p>
                    <a:p>
                      <a:pPr marL="0" marR="0" algn="just">
                        <a:lnSpc>
                          <a:spcPct val="107000"/>
                        </a:lnSpc>
                        <a:spcBef>
                          <a:spcPts val="0"/>
                        </a:spcBef>
                        <a:spcAft>
                          <a:spcPts val="0"/>
                        </a:spcAft>
                      </a:pPr>
                      <a:r>
                        <a:rPr lang="en-US" sz="800" dirty="0">
                          <a:effectLst/>
                        </a:rPr>
                        <a:t>Educational level of women</a:t>
                      </a:r>
                    </a:p>
                    <a:p>
                      <a:pPr marL="0" marR="0" algn="just">
                        <a:lnSpc>
                          <a:spcPct val="107000"/>
                        </a:lnSpc>
                        <a:spcBef>
                          <a:spcPts val="0"/>
                        </a:spcBef>
                        <a:spcAft>
                          <a:spcPts val="0"/>
                        </a:spcAft>
                      </a:pPr>
                      <a:r>
                        <a:rPr lang="en-US" sz="800" dirty="0">
                          <a:effectLst/>
                        </a:rPr>
                        <a:t>Wealth index class</a:t>
                      </a:r>
                    </a:p>
                    <a:p>
                      <a:pPr marL="0" marR="0" algn="just">
                        <a:lnSpc>
                          <a:spcPct val="107000"/>
                        </a:lnSpc>
                        <a:spcBef>
                          <a:spcPts val="0"/>
                        </a:spcBef>
                        <a:spcAft>
                          <a:spcPts val="0"/>
                        </a:spcAft>
                      </a:pPr>
                      <a:r>
                        <a:rPr lang="en-US" sz="800" dirty="0">
                          <a:effectLst/>
                        </a:rPr>
                        <a:t>Marital Status</a:t>
                      </a:r>
                    </a:p>
                    <a:p>
                      <a:pPr marL="0" marR="0" algn="just">
                        <a:lnSpc>
                          <a:spcPct val="107000"/>
                        </a:lnSpc>
                        <a:spcBef>
                          <a:spcPts val="0"/>
                        </a:spcBef>
                        <a:spcAft>
                          <a:spcPts val="0"/>
                        </a:spcAft>
                      </a:pPr>
                      <a:r>
                        <a:rPr lang="en-US" sz="800" dirty="0">
                          <a:effectLst/>
                        </a:rPr>
                        <a:t>Index child is single or multiple</a:t>
                      </a:r>
                    </a:p>
                    <a:p>
                      <a:pPr marL="0" marR="0" algn="just">
                        <a:lnSpc>
                          <a:spcPct val="107000"/>
                        </a:lnSpc>
                        <a:spcBef>
                          <a:spcPts val="0"/>
                        </a:spcBef>
                        <a:spcAft>
                          <a:spcPts val="0"/>
                        </a:spcAft>
                      </a:pPr>
                      <a:r>
                        <a:rPr lang="en-US" sz="800" dirty="0">
                          <a:effectLst/>
                        </a:rPr>
                        <a:t>Sex of index child</a:t>
                      </a:r>
                    </a:p>
                    <a:p>
                      <a:pPr marL="0" marR="0" algn="just">
                        <a:lnSpc>
                          <a:spcPct val="107000"/>
                        </a:lnSpc>
                        <a:spcBef>
                          <a:spcPts val="0"/>
                        </a:spcBef>
                        <a:spcAft>
                          <a:spcPts val="0"/>
                        </a:spcAft>
                      </a:pPr>
                      <a:r>
                        <a:rPr lang="en-US" sz="800" dirty="0">
                          <a:effectLst/>
                        </a:rPr>
                        <a:t>Preceding birth interval (in months)</a:t>
                      </a:r>
                    </a:p>
                    <a:p>
                      <a:pPr marL="0" marR="0" algn="just">
                        <a:lnSpc>
                          <a:spcPct val="107000"/>
                        </a:lnSpc>
                        <a:spcBef>
                          <a:spcPts val="0"/>
                        </a:spcBef>
                        <a:spcAft>
                          <a:spcPts val="0"/>
                        </a:spcAft>
                      </a:pPr>
                      <a:r>
                        <a:rPr lang="en-US" sz="800" dirty="0">
                          <a:effectLst/>
                        </a:rPr>
                        <a:t>Duration of pregnancy (in months)</a:t>
                      </a:r>
                    </a:p>
                    <a:p>
                      <a:pPr marL="0" marR="0" algn="just">
                        <a:lnSpc>
                          <a:spcPct val="107000"/>
                        </a:lnSpc>
                        <a:spcBef>
                          <a:spcPts val="0"/>
                        </a:spcBef>
                        <a:spcAft>
                          <a:spcPts val="0"/>
                        </a:spcAft>
                      </a:pPr>
                      <a:r>
                        <a:rPr lang="en-US" sz="800" dirty="0">
                          <a:effectLst/>
                        </a:rPr>
                        <a:t>History of pregnancy termination</a:t>
                      </a:r>
                    </a:p>
                    <a:p>
                      <a:pPr marL="0" marR="0" algn="just">
                        <a:lnSpc>
                          <a:spcPct val="107000"/>
                        </a:lnSpc>
                        <a:spcBef>
                          <a:spcPts val="0"/>
                        </a:spcBef>
                        <a:spcAft>
                          <a:spcPts val="0"/>
                        </a:spcAft>
                      </a:pPr>
                      <a:r>
                        <a:rPr lang="en-US" sz="800" dirty="0">
                          <a:effectLst/>
                        </a:rPr>
                        <a:t>Child delivery in health facility</a:t>
                      </a:r>
                    </a:p>
                    <a:p>
                      <a:pPr marL="0" marR="0" algn="just">
                        <a:lnSpc>
                          <a:spcPct val="107000"/>
                        </a:lnSpc>
                        <a:spcBef>
                          <a:spcPts val="0"/>
                        </a:spcBef>
                        <a:spcAft>
                          <a:spcPts val="0"/>
                        </a:spcAft>
                      </a:pPr>
                      <a:r>
                        <a:rPr lang="en-US" sz="800" dirty="0">
                          <a:effectLst/>
                        </a:rPr>
                        <a:t>Delivery of index child by CS</a:t>
                      </a:r>
                    </a:p>
                    <a:p>
                      <a:pPr marL="0" marR="0" algn="just">
                        <a:lnSpc>
                          <a:spcPct val="107000"/>
                        </a:lnSpc>
                        <a:spcBef>
                          <a:spcPts val="0"/>
                        </a:spcBef>
                        <a:spcAft>
                          <a:spcPts val="0"/>
                        </a:spcAft>
                      </a:pPr>
                      <a:r>
                        <a:rPr lang="en-US" sz="800" dirty="0">
                          <a:effectLst/>
                        </a:rPr>
                        <a:t>Received Ante-natal care in health facilities</a:t>
                      </a:r>
                    </a:p>
                    <a:p>
                      <a:pPr marL="0" marR="0" algn="just">
                        <a:lnSpc>
                          <a:spcPct val="107000"/>
                        </a:lnSpc>
                        <a:spcBef>
                          <a:spcPts val="0"/>
                        </a:spcBef>
                        <a:spcAft>
                          <a:spcPts val="0"/>
                        </a:spcAft>
                      </a:pPr>
                      <a:r>
                        <a:rPr lang="en-US" sz="800" dirty="0">
                          <a:effectLst/>
                        </a:rPr>
                        <a:t>Size of child at birth (in kg)</a:t>
                      </a:r>
                    </a:p>
                    <a:p>
                      <a:pPr marL="0" marR="0" algn="just">
                        <a:lnSpc>
                          <a:spcPct val="107000"/>
                        </a:lnSpc>
                        <a:spcBef>
                          <a:spcPts val="0"/>
                        </a:spcBef>
                        <a:spcAft>
                          <a:spcPts val="0"/>
                        </a:spcAft>
                      </a:pPr>
                      <a:r>
                        <a:rPr lang="en-US" sz="800" dirty="0">
                          <a:effectLst/>
                        </a:rPr>
                        <a:t>Smoking status of women</a:t>
                      </a:r>
                    </a:p>
                    <a:p>
                      <a:pPr marL="0" marR="0" algn="just">
                        <a:lnSpc>
                          <a:spcPct val="107000"/>
                        </a:lnSpc>
                        <a:spcBef>
                          <a:spcPts val="0"/>
                        </a:spcBef>
                        <a:spcAft>
                          <a:spcPts val="0"/>
                        </a:spcAft>
                      </a:pPr>
                      <a:r>
                        <a:rPr lang="en-US" sz="800" dirty="0">
                          <a:effectLst/>
                        </a:rPr>
                        <a:t>Ever lost a child previously</a:t>
                      </a:r>
                    </a:p>
                    <a:p>
                      <a:pPr marL="0" marR="0" algn="just">
                        <a:lnSpc>
                          <a:spcPct val="107000"/>
                        </a:lnSpc>
                        <a:spcBef>
                          <a:spcPts val="0"/>
                        </a:spcBef>
                        <a:spcAft>
                          <a:spcPts val="0"/>
                        </a:spcAft>
                      </a:pPr>
                      <a:r>
                        <a:rPr lang="en-US" sz="800" dirty="0">
                          <a:effectLst/>
                        </a:rPr>
                        <a:t>Health insurance coverage</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29717" marR="29717" marT="0" marB="0"/>
                </a:tc>
                <a:tc>
                  <a:txBody>
                    <a:bodyPr/>
                    <a:lstStyle/>
                    <a:p>
                      <a:pPr marL="0" marR="0" algn="just">
                        <a:lnSpc>
                          <a:spcPct val="107000"/>
                        </a:lnSpc>
                        <a:spcBef>
                          <a:spcPts val="0"/>
                        </a:spcBef>
                        <a:spcAft>
                          <a:spcPts val="0"/>
                        </a:spcAft>
                      </a:pPr>
                      <a:r>
                        <a:rPr lang="en-US" sz="800" dirty="0">
                          <a:effectLst/>
                        </a:rPr>
                        <a:t>Outcome is categorized as:</a:t>
                      </a:r>
                    </a:p>
                    <a:p>
                      <a:pPr marL="0" marR="0" algn="just">
                        <a:lnSpc>
                          <a:spcPct val="107000"/>
                        </a:lnSpc>
                        <a:spcBef>
                          <a:spcPts val="0"/>
                        </a:spcBef>
                        <a:spcAft>
                          <a:spcPts val="0"/>
                        </a:spcAft>
                      </a:pPr>
                      <a:endParaRPr lang="en-US" sz="800" dirty="0">
                        <a:effectLst/>
                      </a:endParaRPr>
                    </a:p>
                    <a:p>
                      <a:pPr marL="0" marR="0" algn="just">
                        <a:lnSpc>
                          <a:spcPct val="107000"/>
                        </a:lnSpc>
                        <a:spcBef>
                          <a:spcPts val="0"/>
                        </a:spcBef>
                        <a:spcAft>
                          <a:spcPts val="0"/>
                        </a:spcAft>
                      </a:pPr>
                      <a:r>
                        <a:rPr lang="en-US" sz="800" dirty="0">
                          <a:effectLst/>
                        </a:rPr>
                        <a:t>Still alive – within 5-years of birth</a:t>
                      </a:r>
                    </a:p>
                    <a:p>
                      <a:pPr marL="0" marR="0" algn="just">
                        <a:lnSpc>
                          <a:spcPct val="107000"/>
                        </a:lnSpc>
                        <a:spcBef>
                          <a:spcPts val="0"/>
                        </a:spcBef>
                        <a:spcAft>
                          <a:spcPts val="0"/>
                        </a:spcAft>
                      </a:pPr>
                      <a:r>
                        <a:rPr lang="en-US" sz="800" dirty="0">
                          <a:effectLst/>
                        </a:rPr>
                        <a:t>Dead  - within 5-years of birth</a:t>
                      </a:r>
                    </a:p>
                    <a:p>
                      <a:pPr marL="0" marR="0" algn="just">
                        <a:lnSpc>
                          <a:spcPct val="107000"/>
                        </a:lnSpc>
                        <a:spcBef>
                          <a:spcPts val="0"/>
                        </a:spcBef>
                        <a:spcAft>
                          <a:spcPts val="0"/>
                        </a:spcAft>
                      </a:pPr>
                      <a:endParaRPr lang="en-US" sz="800" dirty="0">
                        <a:effectLst/>
                      </a:endParaRPr>
                    </a:p>
                    <a:p>
                      <a:pPr marL="0" marR="0" algn="just">
                        <a:lnSpc>
                          <a:spcPct val="107000"/>
                        </a:lnSpc>
                        <a:spcBef>
                          <a:spcPts val="0"/>
                        </a:spcBef>
                        <a:spcAft>
                          <a:spcPts val="0"/>
                        </a:spcAft>
                      </a:pPr>
                      <a:endParaRPr lang="en-US" sz="800" dirty="0">
                        <a:effectLst/>
                      </a:endParaRPr>
                    </a:p>
                    <a:p>
                      <a:pPr marL="0" marR="0" algn="just">
                        <a:lnSpc>
                          <a:spcPct val="107000"/>
                        </a:lnSpc>
                        <a:spcBef>
                          <a:spcPts val="0"/>
                        </a:spcBef>
                        <a:spcAft>
                          <a:spcPts val="0"/>
                        </a:spcAft>
                      </a:pPr>
                      <a:r>
                        <a:rPr lang="en-US" sz="800" dirty="0">
                          <a:effectLst/>
                        </a:rPr>
                        <a:t>10 categorical predictors and 3 numerical predictors</a:t>
                      </a:r>
                    </a:p>
                    <a:p>
                      <a:pPr marL="0" marR="0" algn="just">
                        <a:lnSpc>
                          <a:spcPct val="107000"/>
                        </a:lnSpc>
                        <a:spcBef>
                          <a:spcPts val="0"/>
                        </a:spcBef>
                        <a:spcAft>
                          <a:spcPts val="0"/>
                        </a:spcAft>
                      </a:pPr>
                      <a:r>
                        <a:rPr lang="en-US" sz="800" dirty="0">
                          <a:effectLst/>
                        </a:rPr>
                        <a:t> </a:t>
                      </a:r>
                    </a:p>
                  </a:txBody>
                  <a:tcPr marL="29717" marR="29717" marT="0" marB="0"/>
                </a:tc>
                <a:extLst>
                  <a:ext uri="{0D108BD9-81ED-4DB2-BD59-A6C34878D82A}">
                    <a16:rowId xmlns:a16="http://schemas.microsoft.com/office/drawing/2014/main" val="1595987694"/>
                  </a:ext>
                </a:extLst>
              </a:tr>
            </a:tbl>
          </a:graphicData>
        </a:graphic>
      </p:graphicFrame>
    </p:spTree>
    <p:extLst>
      <p:ext uri="{BB962C8B-B14F-4D97-AF65-F5344CB8AC3E}">
        <p14:creationId xmlns:p14="http://schemas.microsoft.com/office/powerpoint/2010/main" val="4041438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85C6-4C15-FB02-1C36-331740C1A210}"/>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178CD8D6-A992-3842-D628-AE63E289416A}"/>
              </a:ext>
            </a:extLst>
          </p:cNvPr>
          <p:cNvSpPr>
            <a:spLocks noGrp="1"/>
          </p:cNvSpPr>
          <p:nvPr>
            <p:ph idx="1"/>
          </p:nvPr>
        </p:nvSpPr>
        <p:spPr>
          <a:xfrm>
            <a:off x="376748" y="1866900"/>
            <a:ext cx="10890809" cy="4298432"/>
          </a:xfrm>
        </p:spPr>
        <p:txBody>
          <a:bodyPr>
            <a:noAutofit/>
          </a:bodyPr>
          <a:lstStyle/>
          <a:p>
            <a:pPr marL="0" marR="0" indent="45720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For the purpose of this project, descriptive statistics was used to explore the data prior to building and fitting of predictive and statistical models. All predictors and each of the outcome variables were explored and described with frequencies. The distribution of each of the 3 outcomes, by major socio-demographics, was also displayed using bar-charts.</a:t>
            </a:r>
          </a:p>
          <a:p>
            <a:pPr marL="0" marR="0" indent="0" algn="just">
              <a:lnSpc>
                <a:spcPct val="107000"/>
              </a:lnSpc>
              <a:spcBef>
                <a:spcPts val="0"/>
              </a:spcBef>
              <a:spcAft>
                <a:spcPts val="800"/>
              </a:spcAft>
              <a:buNone/>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Six predictive machine learning models were used to predict each of the outcomes; this includes – KNN, Naïve Bayes, Decision Tree (with Entropy and Gini criterion), Random Forest, Gradient Boosting, and Support Vector Machine. For each of the predictive models, a validation set approach was used and a 10-fold cross-validation approach was also used. All of the predictive models were executed in Python, with the aid of 3 key libraries, </a:t>
            </a:r>
            <a:r>
              <a:rPr lang="en-US" sz="1600" i="1" dirty="0">
                <a:effectLst/>
                <a:latin typeface="Times New Roman" panose="02020603050405020304" pitchFamily="18" charset="0"/>
                <a:ea typeface="Calibri" panose="020F0502020204030204" pitchFamily="34" charset="0"/>
                <a:cs typeface="Times New Roman" panose="02020603050405020304" pitchFamily="18" charset="0"/>
              </a:rPr>
              <a:t>scikit-learn</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a:t>
            </a:r>
            <a:r>
              <a:rPr lang="en-US" sz="1600" i="1" dirty="0">
                <a:effectLst/>
                <a:latin typeface="Times New Roman" panose="02020603050405020304" pitchFamily="18" charset="0"/>
                <a:ea typeface="Calibri" panose="020F0502020204030204" pitchFamily="34" charset="0"/>
                <a:cs typeface="Times New Roman" panose="02020603050405020304" pitchFamily="18" charset="0"/>
              </a:rPr>
              <a:t>andas,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and </a:t>
            </a:r>
            <a:r>
              <a:rPr lang="en-US" sz="1600" i="1" dirty="0">
                <a:effectLst/>
                <a:latin typeface="Times New Roman" panose="02020603050405020304" pitchFamily="18" charset="0"/>
                <a:ea typeface="Calibri" panose="020F0502020204030204" pitchFamily="34" charset="0"/>
                <a:cs typeface="Times New Roman" panose="02020603050405020304" pitchFamily="18" charset="0"/>
              </a:rPr>
              <a:t>matplotlib…</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on the </a:t>
            </a:r>
            <a:r>
              <a:rPr lang="en-US" sz="1600" i="1" dirty="0">
                <a:effectLst/>
                <a:latin typeface="Times New Roman" panose="02020603050405020304" pitchFamily="18" charset="0"/>
                <a:ea typeface="Calibri" panose="020F0502020204030204" pitchFamily="34" charset="0"/>
                <a:cs typeface="Times New Roman" panose="02020603050405020304" pitchFamily="18" charset="0"/>
              </a:rPr>
              <a:t>Google Collab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environment.</a:t>
            </a:r>
          </a:p>
          <a:p>
            <a:pPr marL="0" marR="0" indent="0" algn="just">
              <a:lnSpc>
                <a:spcPct val="107000"/>
              </a:lnSpc>
              <a:spcBef>
                <a:spcPts val="0"/>
              </a:spcBef>
              <a:spcAft>
                <a:spcPts val="800"/>
              </a:spcAft>
              <a:buNone/>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indent="457200" algn="just">
              <a:lnSpc>
                <a:spcPct val="107000"/>
              </a:lnSpc>
              <a:spcBef>
                <a:spcPts val="0"/>
              </a:spcBef>
              <a:spcAft>
                <a:spcPts val="800"/>
              </a:spcAft>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The logistic regression was used as a statistical model to describe and explain the patterns and relationship between the predictors and each of the outcomes. The results from the logistic regression was presented in odds-ratio, by taking the exponential of the coefficient and its 95% confidence interval. After fitting the model on the training dataset, the model accuracy was evaluated on the test dataset. Model accuracy used were – True positive rate, False positive rate, and the Receiver Operating Characteristics (ROC) Curve. This was carried out in the R-software with the “</a:t>
            </a:r>
            <a:r>
              <a:rPr lang="en-US" sz="1600" i="1" dirty="0" err="1">
                <a:effectLst/>
                <a:latin typeface="Times New Roman" panose="02020603050405020304" pitchFamily="18" charset="0"/>
                <a:ea typeface="Calibri" panose="020F0502020204030204" pitchFamily="34" charset="0"/>
                <a:cs typeface="Times New Roman" panose="02020603050405020304" pitchFamily="18" charset="0"/>
              </a:rPr>
              <a:t>caTools</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600" i="1" dirty="0">
                <a:effectLst/>
                <a:latin typeface="Times New Roman" panose="02020603050405020304" pitchFamily="18" charset="0"/>
                <a:ea typeface="Calibri" panose="020F0502020204030204" pitchFamily="34" charset="0"/>
                <a:cs typeface="Times New Roman" panose="02020603050405020304" pitchFamily="18" charset="0"/>
              </a:rPr>
              <a:t>ROCR</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packages.</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17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C4B13-7FE4-5079-111E-A0DD969C7120}"/>
              </a:ext>
            </a:extLst>
          </p:cNvPr>
          <p:cNvSpPr>
            <a:spLocks noGrp="1"/>
          </p:cNvSpPr>
          <p:nvPr>
            <p:ph type="title"/>
          </p:nvPr>
        </p:nvSpPr>
        <p:spPr>
          <a:xfrm>
            <a:off x="401602" y="209305"/>
            <a:ext cx="10599092" cy="1015128"/>
          </a:xfrm>
        </p:spPr>
        <p:txBody>
          <a:bodyPr>
            <a:normAutofit/>
          </a:bodyPr>
          <a:lstStyle/>
          <a:p>
            <a:r>
              <a:rPr lang="en-US" sz="3200" b="1" dirty="0"/>
              <a:t>EXPLORATORY DATA ANALYSIS (PREDICTORS)</a:t>
            </a:r>
          </a:p>
        </p:txBody>
      </p:sp>
      <p:graphicFrame>
        <p:nvGraphicFramePr>
          <p:cNvPr id="4" name="Content Placeholder 3">
            <a:extLst>
              <a:ext uri="{FF2B5EF4-FFF2-40B4-BE49-F238E27FC236}">
                <a16:creationId xmlns:a16="http://schemas.microsoft.com/office/drawing/2014/main" id="{16C3C80C-4F42-0776-4CE2-B672E7441F37}"/>
              </a:ext>
            </a:extLst>
          </p:cNvPr>
          <p:cNvGraphicFramePr>
            <a:graphicFrameLocks noGrp="1"/>
          </p:cNvGraphicFramePr>
          <p:nvPr>
            <p:ph idx="1"/>
            <p:extLst>
              <p:ext uri="{D42A27DB-BD31-4B8C-83A1-F6EECF244321}">
                <p14:modId xmlns:p14="http://schemas.microsoft.com/office/powerpoint/2010/main" val="3150597897"/>
              </p:ext>
            </p:extLst>
          </p:nvPr>
        </p:nvGraphicFramePr>
        <p:xfrm>
          <a:off x="401602" y="1346499"/>
          <a:ext cx="11324694" cy="5191641"/>
        </p:xfrm>
        <a:graphic>
          <a:graphicData uri="http://schemas.openxmlformats.org/drawingml/2006/table">
            <a:tbl>
              <a:tblPr firstRow="1" firstCol="1" bandRow="1">
                <a:tableStyleId>{5C22544A-7EE6-4342-B048-85BDC9FD1C3A}</a:tableStyleId>
              </a:tblPr>
              <a:tblGrid>
                <a:gridCol w="3774898">
                  <a:extLst>
                    <a:ext uri="{9D8B030D-6E8A-4147-A177-3AD203B41FA5}">
                      <a16:colId xmlns:a16="http://schemas.microsoft.com/office/drawing/2014/main" val="2852418904"/>
                    </a:ext>
                  </a:extLst>
                </a:gridCol>
                <a:gridCol w="3774898">
                  <a:extLst>
                    <a:ext uri="{9D8B030D-6E8A-4147-A177-3AD203B41FA5}">
                      <a16:colId xmlns:a16="http://schemas.microsoft.com/office/drawing/2014/main" val="2615400194"/>
                    </a:ext>
                  </a:extLst>
                </a:gridCol>
                <a:gridCol w="3774898">
                  <a:extLst>
                    <a:ext uri="{9D8B030D-6E8A-4147-A177-3AD203B41FA5}">
                      <a16:colId xmlns:a16="http://schemas.microsoft.com/office/drawing/2014/main" val="1571979191"/>
                    </a:ext>
                  </a:extLst>
                </a:gridCol>
              </a:tblGrid>
              <a:tr h="133119">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Frequency</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Percentage</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847656961"/>
                  </a:ext>
                </a:extLst>
              </a:tr>
              <a:tr h="133119">
                <a:tc>
                  <a:txBody>
                    <a:bodyPr/>
                    <a:lstStyle/>
                    <a:p>
                      <a:pPr marL="0" marR="0">
                        <a:lnSpc>
                          <a:spcPct val="107000"/>
                        </a:lnSpc>
                        <a:spcBef>
                          <a:spcPts val="0"/>
                        </a:spcBef>
                        <a:spcAft>
                          <a:spcPts val="0"/>
                        </a:spcAft>
                      </a:pPr>
                      <a:r>
                        <a:rPr lang="en-US" sz="600" dirty="0">
                          <a:effectLst/>
                        </a:rPr>
                        <a:t>Country</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78804345"/>
                  </a:ext>
                </a:extLst>
              </a:tr>
              <a:tr h="133119">
                <a:tc>
                  <a:txBody>
                    <a:bodyPr/>
                    <a:lstStyle/>
                    <a:p>
                      <a:pPr marL="0" marR="0">
                        <a:lnSpc>
                          <a:spcPct val="107000"/>
                        </a:lnSpc>
                        <a:spcBef>
                          <a:spcPts val="0"/>
                        </a:spcBef>
                        <a:spcAft>
                          <a:spcPts val="0"/>
                        </a:spcAft>
                      </a:pPr>
                      <a:r>
                        <a:rPr lang="en-US" sz="600">
                          <a:effectLst/>
                        </a:rPr>
                        <a:t>   Nigeria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33,924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24.72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4110786226"/>
                  </a:ext>
                </a:extLst>
              </a:tr>
              <a:tr h="133119">
                <a:tc>
                  <a:txBody>
                    <a:bodyPr/>
                    <a:lstStyle/>
                    <a:p>
                      <a:pPr marL="0" marR="0">
                        <a:lnSpc>
                          <a:spcPct val="107000"/>
                        </a:lnSpc>
                        <a:spcBef>
                          <a:spcPts val="0"/>
                        </a:spcBef>
                        <a:spcAft>
                          <a:spcPts val="0"/>
                        </a:spcAft>
                      </a:pPr>
                      <a:r>
                        <a:rPr lang="en-US" sz="600">
                          <a:effectLst/>
                        </a:rPr>
                        <a:t>   Kenya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20,964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15.28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956805833"/>
                  </a:ext>
                </a:extLst>
              </a:tr>
              <a:tr h="133119">
                <a:tc>
                  <a:txBody>
                    <a:bodyPr/>
                    <a:lstStyle/>
                    <a:p>
                      <a:pPr marL="0" marR="0">
                        <a:lnSpc>
                          <a:spcPct val="107000"/>
                        </a:lnSpc>
                        <a:spcBef>
                          <a:spcPts val="0"/>
                        </a:spcBef>
                        <a:spcAft>
                          <a:spcPts val="0"/>
                        </a:spcAft>
                      </a:pPr>
                      <a:r>
                        <a:rPr lang="en-US" sz="600">
                          <a:effectLst/>
                        </a:rPr>
                        <a:t>   Egypt</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15,848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11.55</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312307014"/>
                  </a:ext>
                </a:extLst>
              </a:tr>
              <a:tr h="133119">
                <a:tc>
                  <a:txBody>
                    <a:bodyPr/>
                    <a:lstStyle/>
                    <a:p>
                      <a:pPr marL="0" marR="0">
                        <a:lnSpc>
                          <a:spcPct val="107000"/>
                        </a:lnSpc>
                        <a:spcBef>
                          <a:spcPts val="0"/>
                        </a:spcBef>
                        <a:spcAft>
                          <a:spcPts val="0"/>
                        </a:spcAft>
                      </a:pPr>
                      <a:r>
                        <a:rPr lang="en-US" sz="600">
                          <a:effectLst/>
                        </a:rPr>
                        <a:t>   Angola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14,322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10.44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381513874"/>
                  </a:ext>
                </a:extLst>
              </a:tr>
              <a:tr h="133119">
                <a:tc>
                  <a:txBody>
                    <a:bodyPr/>
                    <a:lstStyle/>
                    <a:p>
                      <a:pPr marL="0" marR="0">
                        <a:lnSpc>
                          <a:spcPct val="107000"/>
                        </a:lnSpc>
                        <a:spcBef>
                          <a:spcPts val="0"/>
                        </a:spcBef>
                        <a:spcAft>
                          <a:spcPts val="0"/>
                        </a:spcAft>
                      </a:pPr>
                      <a:r>
                        <a:rPr lang="en-US" sz="600">
                          <a:effectLst/>
                        </a:rPr>
                        <a:t>   Ethiopia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10,641</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7.75</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4241448636"/>
                  </a:ext>
                </a:extLst>
              </a:tr>
              <a:tr h="133119">
                <a:tc>
                  <a:txBody>
                    <a:bodyPr/>
                    <a:lstStyle/>
                    <a:p>
                      <a:pPr marL="0" marR="0">
                        <a:lnSpc>
                          <a:spcPct val="107000"/>
                        </a:lnSpc>
                        <a:spcBef>
                          <a:spcPts val="0"/>
                        </a:spcBef>
                        <a:spcAft>
                          <a:spcPts val="0"/>
                        </a:spcAft>
                      </a:pPr>
                      <a:r>
                        <a:rPr lang="en-US" sz="600">
                          <a:effectLst/>
                        </a:rPr>
                        <a:t>   Zambia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9,959</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7.26</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732521575"/>
                  </a:ext>
                </a:extLst>
              </a:tr>
              <a:tr h="133119">
                <a:tc>
                  <a:txBody>
                    <a:bodyPr/>
                    <a:lstStyle/>
                    <a:p>
                      <a:pPr marL="0" marR="0">
                        <a:lnSpc>
                          <a:spcPct val="107000"/>
                        </a:lnSpc>
                        <a:spcBef>
                          <a:spcPts val="0"/>
                        </a:spcBef>
                        <a:spcAft>
                          <a:spcPts val="0"/>
                        </a:spcAft>
                      </a:pPr>
                      <a:r>
                        <a:rPr lang="en-US" sz="600">
                          <a:effectLst/>
                        </a:rPr>
                        <a:t>   Mali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9,940</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7.24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537751426"/>
                  </a:ext>
                </a:extLst>
              </a:tr>
              <a:tr h="133119">
                <a:tc>
                  <a:txBody>
                    <a:bodyPr/>
                    <a:lstStyle/>
                    <a:p>
                      <a:pPr marL="0" marR="0">
                        <a:lnSpc>
                          <a:spcPct val="107000"/>
                        </a:lnSpc>
                        <a:spcBef>
                          <a:spcPts val="0"/>
                        </a:spcBef>
                        <a:spcAft>
                          <a:spcPts val="0"/>
                        </a:spcAft>
                      </a:pPr>
                      <a:r>
                        <a:rPr lang="en-US" sz="600">
                          <a:effectLst/>
                        </a:rPr>
                        <a:t>   Zimbabwe</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6,132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4.47</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352551716"/>
                  </a:ext>
                </a:extLst>
              </a:tr>
              <a:tr h="133119">
                <a:tc>
                  <a:txBody>
                    <a:bodyPr/>
                    <a:lstStyle/>
                    <a:p>
                      <a:pPr marL="0" marR="0">
                        <a:lnSpc>
                          <a:spcPct val="107000"/>
                        </a:lnSpc>
                        <a:spcBef>
                          <a:spcPts val="0"/>
                        </a:spcBef>
                        <a:spcAft>
                          <a:spcPts val="0"/>
                        </a:spcAft>
                      </a:pPr>
                      <a:r>
                        <a:rPr lang="en-US" sz="600">
                          <a:effectLst/>
                        </a:rPr>
                        <a:t>   Gabon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6,067</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4.42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09925043"/>
                  </a:ext>
                </a:extLst>
              </a:tr>
              <a:tr h="133119">
                <a:tc>
                  <a:txBody>
                    <a:bodyPr/>
                    <a:lstStyle/>
                    <a:p>
                      <a:pPr marL="0" marR="0">
                        <a:lnSpc>
                          <a:spcPct val="107000"/>
                        </a:lnSpc>
                        <a:spcBef>
                          <a:spcPts val="0"/>
                        </a:spcBef>
                        <a:spcAft>
                          <a:spcPts val="0"/>
                        </a:spcAft>
                      </a:pPr>
                      <a:r>
                        <a:rPr lang="en-US" sz="600">
                          <a:effectLst/>
                        </a:rPr>
                        <a:t>   Ghana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5,884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4.29</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738877076"/>
                  </a:ext>
                </a:extLst>
              </a:tr>
              <a:tr h="133119">
                <a:tc>
                  <a:txBody>
                    <a:bodyPr/>
                    <a:lstStyle/>
                    <a:p>
                      <a:pPr marL="0" marR="0">
                        <a:lnSpc>
                          <a:spcPct val="107000"/>
                        </a:lnSpc>
                        <a:spcBef>
                          <a:spcPts val="0"/>
                        </a:spcBef>
                        <a:spcAft>
                          <a:spcPts val="0"/>
                        </a:spcAft>
                      </a:pPr>
                      <a:r>
                        <a:rPr lang="en-US" sz="600">
                          <a:effectLst/>
                        </a:rPr>
                        <a:t>   South Africa</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3,548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2.59</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394304856"/>
                  </a:ext>
                </a:extLst>
              </a:tr>
              <a:tr h="133119">
                <a:tc>
                  <a:txBody>
                    <a:bodyPr/>
                    <a:lstStyle/>
                    <a:p>
                      <a:pPr marL="0" marR="0">
                        <a:lnSpc>
                          <a:spcPct val="107000"/>
                        </a:lnSpc>
                        <a:spcBef>
                          <a:spcPts val="0"/>
                        </a:spcBef>
                        <a:spcAft>
                          <a:spcPts val="0"/>
                        </a:spcAft>
                      </a:pPr>
                      <a:r>
                        <a:rPr lang="en-US" sz="600">
                          <a:effectLst/>
                        </a:rPr>
                        <a:t>Age group</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647950951"/>
                  </a:ext>
                </a:extLst>
              </a:tr>
              <a:tr h="133119">
                <a:tc>
                  <a:txBody>
                    <a:bodyPr/>
                    <a:lstStyle/>
                    <a:p>
                      <a:pPr marL="0" marR="0">
                        <a:lnSpc>
                          <a:spcPct val="107000"/>
                        </a:lnSpc>
                        <a:spcBef>
                          <a:spcPts val="0"/>
                        </a:spcBef>
                        <a:spcAft>
                          <a:spcPts val="0"/>
                        </a:spcAft>
                      </a:pPr>
                      <a:r>
                        <a:rPr lang="en-US" sz="600">
                          <a:effectLst/>
                        </a:rPr>
                        <a:t>   15 – 19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7,711</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5.62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362382387"/>
                  </a:ext>
                </a:extLst>
              </a:tr>
              <a:tr h="133119">
                <a:tc>
                  <a:txBody>
                    <a:bodyPr/>
                    <a:lstStyle/>
                    <a:p>
                      <a:pPr marL="0" marR="0">
                        <a:lnSpc>
                          <a:spcPct val="107000"/>
                        </a:lnSpc>
                        <a:spcBef>
                          <a:spcPts val="0"/>
                        </a:spcBef>
                        <a:spcAft>
                          <a:spcPts val="0"/>
                        </a:spcAft>
                      </a:pPr>
                      <a:r>
                        <a:rPr lang="en-US" sz="600">
                          <a:effectLst/>
                        </a:rPr>
                        <a:t>   20 – 24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30,941</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22.55</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604832811"/>
                  </a:ext>
                </a:extLst>
              </a:tr>
              <a:tr h="133119">
                <a:tc>
                  <a:txBody>
                    <a:bodyPr/>
                    <a:lstStyle/>
                    <a:p>
                      <a:pPr marL="0" marR="0">
                        <a:lnSpc>
                          <a:spcPct val="107000"/>
                        </a:lnSpc>
                        <a:spcBef>
                          <a:spcPts val="0"/>
                        </a:spcBef>
                        <a:spcAft>
                          <a:spcPts val="0"/>
                        </a:spcAft>
                      </a:pPr>
                      <a:r>
                        <a:rPr lang="en-US" sz="600">
                          <a:effectLst/>
                        </a:rPr>
                        <a:t>   25 – 29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38, 882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28.33</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479698343"/>
                  </a:ext>
                </a:extLst>
              </a:tr>
              <a:tr h="133119">
                <a:tc>
                  <a:txBody>
                    <a:bodyPr/>
                    <a:lstStyle/>
                    <a:p>
                      <a:pPr marL="0" marR="0">
                        <a:lnSpc>
                          <a:spcPct val="107000"/>
                        </a:lnSpc>
                        <a:spcBef>
                          <a:spcPts val="0"/>
                        </a:spcBef>
                        <a:spcAft>
                          <a:spcPts val="0"/>
                        </a:spcAft>
                      </a:pPr>
                      <a:r>
                        <a:rPr lang="en-US" sz="600">
                          <a:effectLst/>
                        </a:rPr>
                        <a:t>   30 – 34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29,110</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21.21</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77680790"/>
                  </a:ext>
                </a:extLst>
              </a:tr>
              <a:tr h="133119">
                <a:tc>
                  <a:txBody>
                    <a:bodyPr/>
                    <a:lstStyle/>
                    <a:p>
                      <a:pPr marL="0" marR="0">
                        <a:lnSpc>
                          <a:spcPct val="107000"/>
                        </a:lnSpc>
                        <a:spcBef>
                          <a:spcPts val="0"/>
                        </a:spcBef>
                        <a:spcAft>
                          <a:spcPts val="0"/>
                        </a:spcAft>
                      </a:pPr>
                      <a:r>
                        <a:rPr lang="en-US" sz="600">
                          <a:effectLst/>
                        </a:rPr>
                        <a:t>   35 – 39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19,313</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14.07</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848704327"/>
                  </a:ext>
                </a:extLst>
              </a:tr>
              <a:tr h="133119">
                <a:tc>
                  <a:txBody>
                    <a:bodyPr/>
                    <a:lstStyle/>
                    <a:p>
                      <a:pPr marL="0" marR="0">
                        <a:lnSpc>
                          <a:spcPct val="107000"/>
                        </a:lnSpc>
                        <a:spcBef>
                          <a:spcPts val="0"/>
                        </a:spcBef>
                        <a:spcAft>
                          <a:spcPts val="0"/>
                        </a:spcAft>
                      </a:pPr>
                      <a:r>
                        <a:rPr lang="en-US" sz="600">
                          <a:effectLst/>
                        </a:rPr>
                        <a:t>   40 – 44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8,748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6.37</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876295865"/>
                  </a:ext>
                </a:extLst>
              </a:tr>
              <a:tr h="133119">
                <a:tc>
                  <a:txBody>
                    <a:bodyPr/>
                    <a:lstStyle/>
                    <a:p>
                      <a:pPr marL="0" marR="0">
                        <a:lnSpc>
                          <a:spcPct val="107000"/>
                        </a:lnSpc>
                        <a:spcBef>
                          <a:spcPts val="0"/>
                        </a:spcBef>
                        <a:spcAft>
                          <a:spcPts val="0"/>
                        </a:spcAft>
                      </a:pPr>
                      <a:r>
                        <a:rPr lang="en-US" sz="600">
                          <a:effectLst/>
                        </a:rPr>
                        <a:t>   45 – 49 years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2,524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1.84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870466968"/>
                  </a:ext>
                </a:extLst>
              </a:tr>
              <a:tr h="133119">
                <a:tc>
                  <a:txBody>
                    <a:bodyPr/>
                    <a:lstStyle/>
                    <a:p>
                      <a:pPr marL="0" marR="0">
                        <a:lnSpc>
                          <a:spcPct val="107000"/>
                        </a:lnSpc>
                        <a:spcBef>
                          <a:spcPts val="0"/>
                        </a:spcBef>
                        <a:spcAft>
                          <a:spcPts val="0"/>
                        </a:spcAft>
                      </a:pPr>
                      <a:r>
                        <a:rPr lang="en-US" sz="600">
                          <a:effectLst/>
                        </a:rPr>
                        <a:t>Place of residence/Region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67887050"/>
                  </a:ext>
                </a:extLst>
              </a:tr>
              <a:tr h="133119">
                <a:tc>
                  <a:txBody>
                    <a:bodyPr/>
                    <a:lstStyle/>
                    <a:p>
                      <a:pPr marL="0" marR="0">
                        <a:lnSpc>
                          <a:spcPct val="107000"/>
                        </a:lnSpc>
                        <a:spcBef>
                          <a:spcPts val="0"/>
                        </a:spcBef>
                        <a:spcAft>
                          <a:spcPts val="0"/>
                        </a:spcAft>
                      </a:pPr>
                      <a:r>
                        <a:rPr lang="en-US" sz="600">
                          <a:effectLst/>
                        </a:rPr>
                        <a:t>   Rural</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86,671</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63.16</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098161202"/>
                  </a:ext>
                </a:extLst>
              </a:tr>
              <a:tr h="133119">
                <a:tc>
                  <a:txBody>
                    <a:bodyPr/>
                    <a:lstStyle/>
                    <a:p>
                      <a:pPr marL="0" marR="0">
                        <a:lnSpc>
                          <a:spcPct val="107000"/>
                        </a:lnSpc>
                        <a:spcBef>
                          <a:spcPts val="0"/>
                        </a:spcBef>
                        <a:spcAft>
                          <a:spcPts val="0"/>
                        </a:spcAft>
                      </a:pPr>
                      <a:r>
                        <a:rPr lang="en-US" sz="600">
                          <a:effectLst/>
                        </a:rPr>
                        <a:t>   Urban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50,558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36.84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4037993750"/>
                  </a:ext>
                </a:extLst>
              </a:tr>
              <a:tr h="133119">
                <a:tc>
                  <a:txBody>
                    <a:bodyPr/>
                    <a:lstStyle/>
                    <a:p>
                      <a:pPr marL="0" marR="0">
                        <a:lnSpc>
                          <a:spcPct val="107000"/>
                        </a:lnSpc>
                        <a:spcBef>
                          <a:spcPts val="0"/>
                        </a:spcBef>
                        <a:spcAft>
                          <a:spcPts val="0"/>
                        </a:spcAft>
                      </a:pPr>
                      <a:r>
                        <a:rPr lang="en-US" sz="600">
                          <a:effectLst/>
                        </a:rPr>
                        <a:t>Level of education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328313366"/>
                  </a:ext>
                </a:extLst>
              </a:tr>
              <a:tr h="133119">
                <a:tc>
                  <a:txBody>
                    <a:bodyPr/>
                    <a:lstStyle/>
                    <a:p>
                      <a:pPr marL="0" marR="0">
                        <a:lnSpc>
                          <a:spcPct val="107000"/>
                        </a:lnSpc>
                        <a:spcBef>
                          <a:spcPts val="0"/>
                        </a:spcBef>
                        <a:spcAft>
                          <a:spcPts val="0"/>
                        </a:spcAft>
                      </a:pPr>
                      <a:r>
                        <a:rPr lang="en-US" sz="600">
                          <a:effectLst/>
                        </a:rPr>
                        <a:t>   No education</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45,315</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33.02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450363116"/>
                  </a:ext>
                </a:extLst>
              </a:tr>
              <a:tr h="133119">
                <a:tc>
                  <a:txBody>
                    <a:bodyPr/>
                    <a:lstStyle/>
                    <a:p>
                      <a:pPr marL="0" marR="0">
                        <a:lnSpc>
                          <a:spcPct val="107000"/>
                        </a:lnSpc>
                        <a:spcBef>
                          <a:spcPts val="0"/>
                        </a:spcBef>
                        <a:spcAft>
                          <a:spcPts val="0"/>
                        </a:spcAft>
                      </a:pPr>
                      <a:r>
                        <a:rPr lang="en-US" sz="600">
                          <a:effectLst/>
                        </a:rPr>
                        <a:t>   Primary</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38,044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27.72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4044260319"/>
                  </a:ext>
                </a:extLst>
              </a:tr>
              <a:tr h="133119">
                <a:tc>
                  <a:txBody>
                    <a:bodyPr/>
                    <a:lstStyle/>
                    <a:p>
                      <a:pPr marL="0" marR="0">
                        <a:lnSpc>
                          <a:spcPct val="107000"/>
                        </a:lnSpc>
                        <a:spcBef>
                          <a:spcPts val="0"/>
                        </a:spcBef>
                        <a:spcAft>
                          <a:spcPts val="0"/>
                        </a:spcAft>
                      </a:pPr>
                      <a:r>
                        <a:rPr lang="en-US" sz="600">
                          <a:effectLst/>
                        </a:rPr>
                        <a:t>   Secondary</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45,042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32.82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276818729"/>
                  </a:ext>
                </a:extLst>
              </a:tr>
              <a:tr h="133119">
                <a:tc>
                  <a:txBody>
                    <a:bodyPr/>
                    <a:lstStyle/>
                    <a:p>
                      <a:pPr marL="0" marR="0">
                        <a:lnSpc>
                          <a:spcPct val="107000"/>
                        </a:lnSpc>
                        <a:spcBef>
                          <a:spcPts val="0"/>
                        </a:spcBef>
                        <a:spcAft>
                          <a:spcPts val="0"/>
                        </a:spcAft>
                      </a:pPr>
                      <a:r>
                        <a:rPr lang="en-US" sz="600">
                          <a:effectLst/>
                        </a:rPr>
                        <a:t>   Tertiary/Higher</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8,828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6.43</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769034449"/>
                  </a:ext>
                </a:extLst>
              </a:tr>
              <a:tr h="133119">
                <a:tc>
                  <a:txBody>
                    <a:bodyPr/>
                    <a:lstStyle/>
                    <a:p>
                      <a:pPr marL="0" marR="0">
                        <a:lnSpc>
                          <a:spcPct val="107000"/>
                        </a:lnSpc>
                        <a:spcBef>
                          <a:spcPts val="0"/>
                        </a:spcBef>
                        <a:spcAft>
                          <a:spcPts val="0"/>
                        </a:spcAft>
                      </a:pPr>
                      <a:r>
                        <a:rPr lang="en-US" sz="600">
                          <a:effectLst/>
                        </a:rPr>
                        <a:t>Marital status</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071176339"/>
                  </a:ext>
                </a:extLst>
              </a:tr>
              <a:tr h="133119">
                <a:tc>
                  <a:txBody>
                    <a:bodyPr/>
                    <a:lstStyle/>
                    <a:p>
                      <a:pPr marL="0" marR="0">
                        <a:lnSpc>
                          <a:spcPct val="107000"/>
                        </a:lnSpc>
                        <a:spcBef>
                          <a:spcPts val="0"/>
                        </a:spcBef>
                        <a:spcAft>
                          <a:spcPts val="0"/>
                        </a:spcAft>
                      </a:pPr>
                      <a:r>
                        <a:rPr lang="en-US" sz="600">
                          <a:effectLst/>
                        </a:rPr>
                        <a:t>   Married</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103,667</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75.54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095120276"/>
                  </a:ext>
                </a:extLst>
              </a:tr>
              <a:tr h="133119">
                <a:tc>
                  <a:txBody>
                    <a:bodyPr/>
                    <a:lstStyle/>
                    <a:p>
                      <a:pPr marL="0" marR="0">
                        <a:lnSpc>
                          <a:spcPct val="107000"/>
                        </a:lnSpc>
                        <a:spcBef>
                          <a:spcPts val="0"/>
                        </a:spcBef>
                        <a:spcAft>
                          <a:spcPts val="0"/>
                        </a:spcAft>
                      </a:pPr>
                      <a:r>
                        <a:rPr lang="en-US" sz="600">
                          <a:effectLst/>
                        </a:rPr>
                        <a:t>   Never married</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25,578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18.64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602945757"/>
                  </a:ext>
                </a:extLst>
              </a:tr>
              <a:tr h="133119">
                <a:tc>
                  <a:txBody>
                    <a:bodyPr/>
                    <a:lstStyle/>
                    <a:p>
                      <a:pPr marL="0" marR="0">
                        <a:lnSpc>
                          <a:spcPct val="107000"/>
                        </a:lnSpc>
                        <a:spcBef>
                          <a:spcPts val="0"/>
                        </a:spcBef>
                        <a:spcAft>
                          <a:spcPts val="0"/>
                        </a:spcAft>
                      </a:pPr>
                      <a:r>
                        <a:rPr lang="en-US" sz="600">
                          <a:effectLst/>
                        </a:rPr>
                        <a:t>   Formerly married</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7,984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5.82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805469022"/>
                  </a:ext>
                </a:extLst>
              </a:tr>
              <a:tr h="133119">
                <a:tc>
                  <a:txBody>
                    <a:bodyPr/>
                    <a:lstStyle/>
                    <a:p>
                      <a:pPr marL="0" marR="0">
                        <a:lnSpc>
                          <a:spcPct val="107000"/>
                        </a:lnSpc>
                        <a:spcBef>
                          <a:spcPts val="0"/>
                        </a:spcBef>
                        <a:spcAft>
                          <a:spcPts val="0"/>
                        </a:spcAft>
                      </a:pPr>
                      <a:r>
                        <a:rPr lang="en-US" sz="600">
                          <a:effectLst/>
                        </a:rPr>
                        <a:t>Wealth Index</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 </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585373595"/>
                  </a:ext>
                </a:extLst>
              </a:tr>
              <a:tr h="133119">
                <a:tc>
                  <a:txBody>
                    <a:bodyPr/>
                    <a:lstStyle/>
                    <a:p>
                      <a:pPr marL="0" marR="0">
                        <a:lnSpc>
                          <a:spcPct val="107000"/>
                        </a:lnSpc>
                        <a:spcBef>
                          <a:spcPts val="0"/>
                        </a:spcBef>
                        <a:spcAft>
                          <a:spcPts val="0"/>
                        </a:spcAft>
                      </a:pPr>
                      <a:r>
                        <a:rPr lang="en-US" sz="600">
                          <a:effectLst/>
                        </a:rPr>
                        <a:t>   Poorest</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37,290</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33.02</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329242124"/>
                  </a:ext>
                </a:extLst>
              </a:tr>
              <a:tr h="133119">
                <a:tc>
                  <a:txBody>
                    <a:bodyPr/>
                    <a:lstStyle/>
                    <a:p>
                      <a:pPr marL="0" marR="0">
                        <a:lnSpc>
                          <a:spcPct val="107000"/>
                        </a:lnSpc>
                        <a:spcBef>
                          <a:spcPts val="0"/>
                        </a:spcBef>
                        <a:spcAft>
                          <a:spcPts val="0"/>
                        </a:spcAft>
                      </a:pPr>
                      <a:r>
                        <a:rPr lang="en-US" sz="600">
                          <a:effectLst/>
                        </a:rPr>
                        <a:t>   Poorer</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29,984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21.85</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1576716757"/>
                  </a:ext>
                </a:extLst>
              </a:tr>
              <a:tr h="133119">
                <a:tc>
                  <a:txBody>
                    <a:bodyPr/>
                    <a:lstStyle/>
                    <a:p>
                      <a:pPr marL="0" marR="0">
                        <a:lnSpc>
                          <a:spcPct val="107000"/>
                        </a:lnSpc>
                        <a:spcBef>
                          <a:spcPts val="0"/>
                        </a:spcBef>
                        <a:spcAft>
                          <a:spcPts val="0"/>
                        </a:spcAft>
                      </a:pPr>
                      <a:r>
                        <a:rPr lang="en-US" sz="600">
                          <a:effectLst/>
                        </a:rPr>
                        <a:t>   Middle</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26,813</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19.54</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2423940464"/>
                  </a:ext>
                </a:extLst>
              </a:tr>
              <a:tr h="133119">
                <a:tc>
                  <a:txBody>
                    <a:bodyPr/>
                    <a:lstStyle/>
                    <a:p>
                      <a:pPr marL="0" marR="0">
                        <a:lnSpc>
                          <a:spcPct val="107000"/>
                        </a:lnSpc>
                        <a:spcBef>
                          <a:spcPts val="0"/>
                        </a:spcBef>
                        <a:spcAft>
                          <a:spcPts val="0"/>
                        </a:spcAft>
                      </a:pPr>
                      <a:r>
                        <a:rPr lang="en-US" sz="600">
                          <a:effectLst/>
                        </a:rPr>
                        <a:t>   Richer</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23,033</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16.78</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3496713490"/>
                  </a:ext>
                </a:extLst>
              </a:tr>
              <a:tr h="133119">
                <a:tc>
                  <a:txBody>
                    <a:bodyPr/>
                    <a:lstStyle/>
                    <a:p>
                      <a:pPr marL="0" marR="0">
                        <a:lnSpc>
                          <a:spcPct val="107000"/>
                        </a:lnSpc>
                        <a:spcBef>
                          <a:spcPts val="0"/>
                        </a:spcBef>
                        <a:spcAft>
                          <a:spcPts val="0"/>
                        </a:spcAft>
                      </a:pPr>
                      <a:r>
                        <a:rPr lang="en-US" sz="600">
                          <a:effectLst/>
                        </a:rPr>
                        <a:t>   Richest</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a:effectLst/>
                        </a:rPr>
                        <a:t>20,109</a:t>
                      </a:r>
                      <a:endParaRPr lang="en-US" sz="60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tc>
                  <a:txBody>
                    <a:bodyPr/>
                    <a:lstStyle/>
                    <a:p>
                      <a:pPr marL="0" marR="0">
                        <a:lnSpc>
                          <a:spcPct val="107000"/>
                        </a:lnSpc>
                        <a:spcBef>
                          <a:spcPts val="0"/>
                        </a:spcBef>
                        <a:spcAft>
                          <a:spcPts val="0"/>
                        </a:spcAft>
                      </a:pPr>
                      <a:r>
                        <a:rPr lang="en-US" sz="600" dirty="0">
                          <a:effectLst/>
                        </a:rPr>
                        <a:t>14.65</a:t>
                      </a:r>
                      <a:endParaRPr lang="en-US" sz="600" dirty="0">
                        <a:effectLst/>
                        <a:latin typeface="Calibri" panose="020F0502020204030204" pitchFamily="34" charset="0"/>
                        <a:ea typeface="Calibri" panose="020F0502020204030204" pitchFamily="34" charset="0"/>
                        <a:cs typeface="Times New Roman" panose="02020603050405020304" pitchFamily="18" charset="0"/>
                      </a:endParaRPr>
                    </a:p>
                  </a:txBody>
                  <a:tcPr marL="35097" marR="35097" marT="0" marB="0"/>
                </a:tc>
                <a:extLst>
                  <a:ext uri="{0D108BD9-81ED-4DB2-BD59-A6C34878D82A}">
                    <a16:rowId xmlns:a16="http://schemas.microsoft.com/office/drawing/2014/main" val="910679190"/>
                  </a:ext>
                </a:extLst>
              </a:tr>
            </a:tbl>
          </a:graphicData>
        </a:graphic>
      </p:graphicFrame>
    </p:spTree>
    <p:extLst>
      <p:ext uri="{BB962C8B-B14F-4D97-AF65-F5344CB8AC3E}">
        <p14:creationId xmlns:p14="http://schemas.microsoft.com/office/powerpoint/2010/main" val="1091938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55715-A1F3-8402-AFBC-DDFAEFD01B52}"/>
              </a:ext>
            </a:extLst>
          </p:cNvPr>
          <p:cNvSpPr>
            <a:spLocks noGrp="1"/>
          </p:cNvSpPr>
          <p:nvPr>
            <p:ph type="title"/>
          </p:nvPr>
        </p:nvSpPr>
        <p:spPr>
          <a:xfrm>
            <a:off x="913795" y="609600"/>
            <a:ext cx="10353762" cy="1022977"/>
          </a:xfrm>
        </p:spPr>
        <p:txBody>
          <a:bodyPr>
            <a:normAutofit/>
          </a:bodyPr>
          <a:lstStyle/>
          <a:p>
            <a:r>
              <a:rPr lang="en-US" sz="3200" b="1" dirty="0"/>
              <a:t>EXPLORATORY DATA ANALYSIS (PREDICTORS)</a:t>
            </a:r>
            <a:endParaRPr lang="en-US" sz="3200" dirty="0"/>
          </a:p>
        </p:txBody>
      </p:sp>
      <p:graphicFrame>
        <p:nvGraphicFramePr>
          <p:cNvPr id="4" name="Content Placeholder 3">
            <a:extLst>
              <a:ext uri="{FF2B5EF4-FFF2-40B4-BE49-F238E27FC236}">
                <a16:creationId xmlns:a16="http://schemas.microsoft.com/office/drawing/2014/main" id="{8CA4A8DF-25CD-F917-62FB-129589BE8F8A}"/>
              </a:ext>
            </a:extLst>
          </p:cNvPr>
          <p:cNvGraphicFramePr>
            <a:graphicFrameLocks noGrp="1"/>
          </p:cNvGraphicFramePr>
          <p:nvPr>
            <p:ph idx="1"/>
            <p:extLst>
              <p:ext uri="{D42A27DB-BD31-4B8C-83A1-F6EECF244321}">
                <p14:modId xmlns:p14="http://schemas.microsoft.com/office/powerpoint/2010/main" val="4073662402"/>
              </p:ext>
            </p:extLst>
          </p:nvPr>
        </p:nvGraphicFramePr>
        <p:xfrm>
          <a:off x="913795" y="2046001"/>
          <a:ext cx="10325868" cy="3393301"/>
        </p:xfrm>
        <a:graphic>
          <a:graphicData uri="http://schemas.openxmlformats.org/drawingml/2006/table">
            <a:tbl>
              <a:tblPr firstRow="1" firstCol="1" bandRow="1">
                <a:tableStyleId>{5C22544A-7EE6-4342-B048-85BDC9FD1C3A}</a:tableStyleId>
              </a:tblPr>
              <a:tblGrid>
                <a:gridCol w="3441956">
                  <a:extLst>
                    <a:ext uri="{9D8B030D-6E8A-4147-A177-3AD203B41FA5}">
                      <a16:colId xmlns:a16="http://schemas.microsoft.com/office/drawing/2014/main" val="3524638975"/>
                    </a:ext>
                  </a:extLst>
                </a:gridCol>
                <a:gridCol w="3441956">
                  <a:extLst>
                    <a:ext uri="{9D8B030D-6E8A-4147-A177-3AD203B41FA5}">
                      <a16:colId xmlns:a16="http://schemas.microsoft.com/office/drawing/2014/main" val="1064100621"/>
                    </a:ext>
                  </a:extLst>
                </a:gridCol>
                <a:gridCol w="3441956">
                  <a:extLst>
                    <a:ext uri="{9D8B030D-6E8A-4147-A177-3AD203B41FA5}">
                      <a16:colId xmlns:a16="http://schemas.microsoft.com/office/drawing/2014/main" val="1022165496"/>
                    </a:ext>
                  </a:extLst>
                </a:gridCol>
              </a:tblGrid>
              <a:tr h="211801">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Frequency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Percentage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3235737421"/>
                  </a:ext>
                </a:extLst>
              </a:tr>
              <a:tr h="211801">
                <a:tc>
                  <a:txBody>
                    <a:bodyPr/>
                    <a:lstStyle/>
                    <a:p>
                      <a:pPr marL="0" marR="0">
                        <a:lnSpc>
                          <a:spcPct val="107000"/>
                        </a:lnSpc>
                        <a:spcBef>
                          <a:spcPts val="0"/>
                        </a:spcBef>
                        <a:spcAft>
                          <a:spcPts val="0"/>
                        </a:spcAft>
                      </a:pPr>
                      <a:r>
                        <a:rPr lang="en-US" sz="900">
                          <a:effectLst/>
                        </a:rPr>
                        <a:t>Currently pregnant</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3919218496"/>
                  </a:ext>
                </a:extLst>
              </a:tr>
              <a:tr h="211801">
                <a:tc>
                  <a:txBody>
                    <a:bodyPr/>
                    <a:lstStyle/>
                    <a:p>
                      <a:pPr marL="0" marR="0">
                        <a:lnSpc>
                          <a:spcPct val="107000"/>
                        </a:lnSpc>
                        <a:spcBef>
                          <a:spcPts val="0"/>
                        </a:spcBef>
                        <a:spcAft>
                          <a:spcPts val="0"/>
                        </a:spcAft>
                      </a:pPr>
                      <a:r>
                        <a:rPr lang="en-US" sz="900">
                          <a:effectLst/>
                        </a:rPr>
                        <a:t>   No or unsure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123,154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89.74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580633419"/>
                  </a:ext>
                </a:extLst>
              </a:tr>
              <a:tr h="211801">
                <a:tc>
                  <a:txBody>
                    <a:bodyPr/>
                    <a:lstStyle/>
                    <a:p>
                      <a:pPr marL="0" marR="0">
                        <a:lnSpc>
                          <a:spcPct val="107000"/>
                        </a:lnSpc>
                        <a:spcBef>
                          <a:spcPts val="0"/>
                        </a:spcBef>
                        <a:spcAft>
                          <a:spcPts val="0"/>
                        </a:spcAft>
                      </a:pPr>
                      <a:r>
                        <a:rPr lang="en-US" sz="900">
                          <a:effectLst/>
                        </a:rPr>
                        <a:t>   Yes</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14,075</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10.26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1890141231"/>
                  </a:ext>
                </a:extLst>
              </a:tr>
              <a:tr h="211801">
                <a:tc>
                  <a:txBody>
                    <a:bodyPr/>
                    <a:lstStyle/>
                    <a:p>
                      <a:pPr marL="0" marR="0">
                        <a:lnSpc>
                          <a:spcPct val="107000"/>
                        </a:lnSpc>
                        <a:spcBef>
                          <a:spcPts val="0"/>
                        </a:spcBef>
                        <a:spcAft>
                          <a:spcPts val="0"/>
                        </a:spcAft>
                      </a:pPr>
                      <a:r>
                        <a:rPr lang="en-US" sz="900">
                          <a:effectLst/>
                        </a:rPr>
                        <a:t>Ever terminated a pregnancy</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1009130169"/>
                  </a:ext>
                </a:extLst>
              </a:tr>
              <a:tr h="211801">
                <a:tc>
                  <a:txBody>
                    <a:bodyPr/>
                    <a:lstStyle/>
                    <a:p>
                      <a:pPr marL="0" marR="0">
                        <a:lnSpc>
                          <a:spcPct val="107000"/>
                        </a:lnSpc>
                        <a:spcBef>
                          <a:spcPts val="0"/>
                        </a:spcBef>
                        <a:spcAft>
                          <a:spcPts val="0"/>
                        </a:spcAft>
                      </a:pPr>
                      <a:r>
                        <a:rPr lang="en-US" sz="900">
                          <a:effectLst/>
                        </a:rPr>
                        <a:t>   No</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108,958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79.40</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824061768"/>
                  </a:ext>
                </a:extLst>
              </a:tr>
              <a:tr h="211801">
                <a:tc>
                  <a:txBody>
                    <a:bodyPr/>
                    <a:lstStyle/>
                    <a:p>
                      <a:pPr marL="0" marR="0">
                        <a:lnSpc>
                          <a:spcPct val="107000"/>
                        </a:lnSpc>
                        <a:spcBef>
                          <a:spcPts val="0"/>
                        </a:spcBef>
                        <a:spcAft>
                          <a:spcPts val="0"/>
                        </a:spcAft>
                      </a:pPr>
                      <a:r>
                        <a:rPr lang="en-US" sz="900" dirty="0">
                          <a:effectLst/>
                        </a:rPr>
                        <a:t>   Yes</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17,394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12.68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854055733"/>
                  </a:ext>
                </a:extLst>
              </a:tr>
              <a:tr h="211801">
                <a:tc>
                  <a:txBody>
                    <a:bodyPr/>
                    <a:lstStyle/>
                    <a:p>
                      <a:pPr marL="0" marR="0">
                        <a:lnSpc>
                          <a:spcPct val="107000"/>
                        </a:lnSpc>
                        <a:spcBef>
                          <a:spcPts val="0"/>
                        </a:spcBef>
                        <a:spcAft>
                          <a:spcPts val="0"/>
                        </a:spcAft>
                      </a:pPr>
                      <a:r>
                        <a:rPr lang="en-US" sz="900">
                          <a:effectLst/>
                        </a:rPr>
                        <a:t>   No response</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10,877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7.93</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398631100"/>
                  </a:ext>
                </a:extLst>
              </a:tr>
              <a:tr h="211801">
                <a:tc>
                  <a:txBody>
                    <a:bodyPr/>
                    <a:lstStyle/>
                    <a:p>
                      <a:pPr marL="0" marR="0">
                        <a:lnSpc>
                          <a:spcPct val="107000"/>
                        </a:lnSpc>
                        <a:spcBef>
                          <a:spcPts val="0"/>
                        </a:spcBef>
                        <a:spcAft>
                          <a:spcPts val="0"/>
                        </a:spcAft>
                      </a:pPr>
                      <a:r>
                        <a:rPr lang="en-US" sz="900" dirty="0">
                          <a:effectLst/>
                        </a:rPr>
                        <a:t>Number of lost children</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 </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4083420968"/>
                  </a:ext>
                </a:extLst>
              </a:tr>
              <a:tr h="211801">
                <a:tc>
                  <a:txBody>
                    <a:bodyPr/>
                    <a:lstStyle/>
                    <a:p>
                      <a:pPr marL="0" marR="0">
                        <a:lnSpc>
                          <a:spcPct val="107000"/>
                        </a:lnSpc>
                        <a:spcBef>
                          <a:spcPts val="0"/>
                        </a:spcBef>
                        <a:spcAft>
                          <a:spcPts val="0"/>
                        </a:spcAft>
                      </a:pPr>
                      <a:r>
                        <a:rPr lang="en-US" sz="900" dirty="0">
                          <a:effectLst/>
                        </a:rPr>
                        <a:t>   None</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103,774</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75.62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1876442114"/>
                  </a:ext>
                </a:extLst>
              </a:tr>
              <a:tr h="211801">
                <a:tc>
                  <a:txBody>
                    <a:bodyPr/>
                    <a:lstStyle/>
                    <a:p>
                      <a:pPr marL="0" marR="0">
                        <a:lnSpc>
                          <a:spcPct val="107000"/>
                        </a:lnSpc>
                        <a:spcBef>
                          <a:spcPts val="0"/>
                        </a:spcBef>
                        <a:spcAft>
                          <a:spcPts val="0"/>
                        </a:spcAft>
                      </a:pPr>
                      <a:r>
                        <a:rPr lang="en-US" sz="900" dirty="0">
                          <a:effectLst/>
                        </a:rPr>
                        <a:t>   One child</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21,348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15.56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1357390966"/>
                  </a:ext>
                </a:extLst>
              </a:tr>
              <a:tr h="211801">
                <a:tc>
                  <a:txBody>
                    <a:bodyPr/>
                    <a:lstStyle/>
                    <a:p>
                      <a:pPr marL="0" marR="0">
                        <a:lnSpc>
                          <a:spcPct val="107000"/>
                        </a:lnSpc>
                        <a:spcBef>
                          <a:spcPts val="0"/>
                        </a:spcBef>
                        <a:spcAft>
                          <a:spcPts val="0"/>
                        </a:spcAft>
                      </a:pPr>
                      <a:r>
                        <a:rPr lang="en-US" sz="900" dirty="0">
                          <a:effectLst/>
                        </a:rPr>
                        <a:t>   2+ children</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12,107</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8.82</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912483392"/>
                  </a:ext>
                </a:extLst>
              </a:tr>
              <a:tr h="428087">
                <a:tc>
                  <a:txBody>
                    <a:bodyPr/>
                    <a:lstStyle/>
                    <a:p>
                      <a:pPr marL="0" marR="0">
                        <a:lnSpc>
                          <a:spcPct val="107000"/>
                        </a:lnSpc>
                        <a:spcBef>
                          <a:spcPts val="0"/>
                        </a:spcBef>
                        <a:spcAft>
                          <a:spcPts val="0"/>
                        </a:spcAft>
                      </a:pPr>
                      <a:r>
                        <a:rPr lang="en-US" sz="900" dirty="0">
                          <a:effectLst/>
                        </a:rPr>
                        <a:t>Status of last child (born within the last 5 years)</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dirty="0">
                          <a:effectLst/>
                        </a:rPr>
                        <a:t> </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3873459523"/>
                  </a:ext>
                </a:extLst>
              </a:tr>
              <a:tr h="211801">
                <a:tc>
                  <a:txBody>
                    <a:bodyPr/>
                    <a:lstStyle/>
                    <a:p>
                      <a:pPr marL="0" marR="0">
                        <a:lnSpc>
                          <a:spcPct val="107000"/>
                        </a:lnSpc>
                        <a:spcBef>
                          <a:spcPts val="0"/>
                        </a:spcBef>
                        <a:spcAft>
                          <a:spcPts val="0"/>
                        </a:spcAft>
                      </a:pPr>
                      <a:r>
                        <a:rPr lang="en-US" sz="900" dirty="0">
                          <a:effectLst/>
                        </a:rPr>
                        <a:t>   Alive</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129,218</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94.16</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469263141"/>
                  </a:ext>
                </a:extLst>
              </a:tr>
              <a:tr h="211801">
                <a:tc>
                  <a:txBody>
                    <a:bodyPr/>
                    <a:lstStyle/>
                    <a:p>
                      <a:pPr marL="0" marR="0">
                        <a:lnSpc>
                          <a:spcPct val="107000"/>
                        </a:lnSpc>
                        <a:spcBef>
                          <a:spcPts val="0"/>
                        </a:spcBef>
                        <a:spcAft>
                          <a:spcPts val="0"/>
                        </a:spcAft>
                      </a:pPr>
                      <a:r>
                        <a:rPr lang="en-US" sz="900">
                          <a:effectLst/>
                        </a:rPr>
                        <a:t>   Dead</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a:effectLst/>
                        </a:rPr>
                        <a:t>8,011</a:t>
                      </a:r>
                      <a:endParaRPr lang="en-US" sz="80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tc>
                  <a:txBody>
                    <a:bodyPr/>
                    <a:lstStyle/>
                    <a:p>
                      <a:pPr marL="0" marR="0">
                        <a:lnSpc>
                          <a:spcPct val="107000"/>
                        </a:lnSpc>
                        <a:spcBef>
                          <a:spcPts val="0"/>
                        </a:spcBef>
                        <a:spcAft>
                          <a:spcPts val="0"/>
                        </a:spcAft>
                      </a:pPr>
                      <a:r>
                        <a:rPr lang="en-US" sz="900" dirty="0">
                          <a:effectLst/>
                        </a:rPr>
                        <a:t>5.84</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50599" marR="50599" marT="0" marB="0"/>
                </a:tc>
                <a:extLst>
                  <a:ext uri="{0D108BD9-81ED-4DB2-BD59-A6C34878D82A}">
                    <a16:rowId xmlns:a16="http://schemas.microsoft.com/office/drawing/2014/main" val="1102191165"/>
                  </a:ext>
                </a:extLst>
              </a:tr>
            </a:tbl>
          </a:graphicData>
        </a:graphic>
      </p:graphicFrame>
    </p:spTree>
    <p:extLst>
      <p:ext uri="{BB962C8B-B14F-4D97-AF65-F5344CB8AC3E}">
        <p14:creationId xmlns:p14="http://schemas.microsoft.com/office/powerpoint/2010/main" val="1819467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99CC9-5450-6727-71A1-523F2484FF60}"/>
              </a:ext>
            </a:extLst>
          </p:cNvPr>
          <p:cNvSpPr>
            <a:spLocks noGrp="1"/>
          </p:cNvSpPr>
          <p:nvPr>
            <p:ph type="title"/>
          </p:nvPr>
        </p:nvSpPr>
        <p:spPr/>
        <p:txBody>
          <a:bodyPr>
            <a:normAutofit/>
          </a:bodyPr>
          <a:lstStyle/>
          <a:p>
            <a:r>
              <a:rPr lang="en-US" sz="3200" b="1" dirty="0"/>
              <a:t>EXPLORATORY DATA ANALYSIS (OUTCOMES)</a:t>
            </a:r>
          </a:p>
        </p:txBody>
      </p:sp>
      <p:graphicFrame>
        <p:nvGraphicFramePr>
          <p:cNvPr id="4" name="Content Placeholder 3">
            <a:extLst>
              <a:ext uri="{FF2B5EF4-FFF2-40B4-BE49-F238E27FC236}">
                <a16:creationId xmlns:a16="http://schemas.microsoft.com/office/drawing/2014/main" id="{F9E74990-C1C0-0DEB-104C-36797DC69C7B}"/>
              </a:ext>
            </a:extLst>
          </p:cNvPr>
          <p:cNvGraphicFramePr>
            <a:graphicFrameLocks noGrp="1"/>
          </p:cNvGraphicFramePr>
          <p:nvPr>
            <p:ph idx="1"/>
            <p:extLst>
              <p:ext uri="{D42A27DB-BD31-4B8C-83A1-F6EECF244321}">
                <p14:modId xmlns:p14="http://schemas.microsoft.com/office/powerpoint/2010/main" val="1439144295"/>
              </p:ext>
            </p:extLst>
          </p:nvPr>
        </p:nvGraphicFramePr>
        <p:xfrm>
          <a:off x="913795" y="2207949"/>
          <a:ext cx="10353762" cy="3741542"/>
        </p:xfrm>
        <a:graphic>
          <a:graphicData uri="http://schemas.openxmlformats.org/drawingml/2006/table">
            <a:tbl>
              <a:tblPr firstRow="1" firstCol="1" bandRow="1">
                <a:tableStyleId>{5C22544A-7EE6-4342-B048-85BDC9FD1C3A}</a:tableStyleId>
              </a:tblPr>
              <a:tblGrid>
                <a:gridCol w="3451254">
                  <a:extLst>
                    <a:ext uri="{9D8B030D-6E8A-4147-A177-3AD203B41FA5}">
                      <a16:colId xmlns:a16="http://schemas.microsoft.com/office/drawing/2014/main" val="3327182445"/>
                    </a:ext>
                  </a:extLst>
                </a:gridCol>
                <a:gridCol w="3451254">
                  <a:extLst>
                    <a:ext uri="{9D8B030D-6E8A-4147-A177-3AD203B41FA5}">
                      <a16:colId xmlns:a16="http://schemas.microsoft.com/office/drawing/2014/main" val="1690896808"/>
                    </a:ext>
                  </a:extLst>
                </a:gridCol>
                <a:gridCol w="3451254">
                  <a:extLst>
                    <a:ext uri="{9D8B030D-6E8A-4147-A177-3AD203B41FA5}">
                      <a16:colId xmlns:a16="http://schemas.microsoft.com/office/drawing/2014/main" val="3357904512"/>
                    </a:ext>
                  </a:extLst>
                </a:gridCol>
              </a:tblGrid>
              <a:tr h="310416">
                <a:tc>
                  <a:txBody>
                    <a:bodyPr/>
                    <a:lstStyle/>
                    <a:p>
                      <a:pPr marL="0" marR="0">
                        <a:lnSpc>
                          <a:spcPct val="107000"/>
                        </a:lnSpc>
                        <a:spcBef>
                          <a:spcPts val="0"/>
                        </a:spcBef>
                        <a:spcAft>
                          <a:spcPts val="0"/>
                        </a:spcAft>
                      </a:pPr>
                      <a:r>
                        <a:rPr lang="en-US" sz="12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Frequency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Percentage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58228302"/>
                  </a:ext>
                </a:extLst>
              </a:tr>
              <a:tr h="310416">
                <a:tc>
                  <a:txBody>
                    <a:bodyPr/>
                    <a:lstStyle/>
                    <a:p>
                      <a:pPr marL="0" marR="0">
                        <a:lnSpc>
                          <a:spcPct val="107000"/>
                        </a:lnSpc>
                        <a:spcBef>
                          <a:spcPts val="0"/>
                        </a:spcBef>
                        <a:spcAft>
                          <a:spcPts val="0"/>
                        </a:spcAft>
                      </a:pPr>
                      <a:r>
                        <a:rPr lang="en-US" sz="1200">
                          <a:effectLst/>
                        </a:rPr>
                        <a:t>Has health insurance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61670536"/>
                  </a:ext>
                </a:extLst>
              </a:tr>
              <a:tr h="310416">
                <a:tc>
                  <a:txBody>
                    <a:bodyPr/>
                    <a:lstStyle/>
                    <a:p>
                      <a:pPr marL="0" marR="0">
                        <a:lnSpc>
                          <a:spcPct val="107000"/>
                        </a:lnSpc>
                        <a:spcBef>
                          <a:spcPts val="0"/>
                        </a:spcBef>
                        <a:spcAft>
                          <a:spcPts val="0"/>
                        </a:spcAft>
                      </a:pPr>
                      <a:r>
                        <a:rPr lang="en-US" sz="1200">
                          <a:effectLst/>
                        </a:rPr>
                        <a:t>   No</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111,428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81.20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3629117"/>
                  </a:ext>
                </a:extLst>
              </a:tr>
              <a:tr h="310416">
                <a:tc>
                  <a:txBody>
                    <a:bodyPr/>
                    <a:lstStyle/>
                    <a:p>
                      <a:pPr marL="0" marR="0">
                        <a:lnSpc>
                          <a:spcPct val="107000"/>
                        </a:lnSpc>
                        <a:spcBef>
                          <a:spcPts val="0"/>
                        </a:spcBef>
                        <a:spcAft>
                          <a:spcPts val="0"/>
                        </a:spcAft>
                      </a:pPr>
                      <a:r>
                        <a:rPr lang="en-US" sz="1200">
                          <a:effectLst/>
                        </a:rPr>
                        <a:t>   Yes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13,134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9.57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286956"/>
                  </a:ext>
                </a:extLst>
              </a:tr>
              <a:tr h="310416">
                <a:tc>
                  <a:txBody>
                    <a:bodyPr/>
                    <a:lstStyle/>
                    <a:p>
                      <a:pPr marL="0" marR="0">
                        <a:lnSpc>
                          <a:spcPct val="107000"/>
                        </a:lnSpc>
                        <a:spcBef>
                          <a:spcPts val="0"/>
                        </a:spcBef>
                        <a:spcAft>
                          <a:spcPts val="0"/>
                        </a:spcAft>
                      </a:pPr>
                      <a:r>
                        <a:rPr lang="en-US" sz="1200">
                          <a:effectLst/>
                        </a:rPr>
                        <a:t>   No response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12,667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9.23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73757037"/>
                  </a:ext>
                </a:extLst>
              </a:tr>
              <a:tr h="310416">
                <a:tc>
                  <a:txBody>
                    <a:bodyPr/>
                    <a:lstStyle/>
                    <a:p>
                      <a:pPr marL="0" marR="0">
                        <a:lnSpc>
                          <a:spcPct val="107000"/>
                        </a:lnSpc>
                        <a:spcBef>
                          <a:spcPts val="0"/>
                        </a:spcBef>
                        <a:spcAft>
                          <a:spcPts val="0"/>
                        </a:spcAft>
                      </a:pPr>
                      <a:r>
                        <a:rPr lang="en-US" sz="1200">
                          <a:effectLst/>
                        </a:rPr>
                        <a:t>Ever lost a child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8149391"/>
                  </a:ext>
                </a:extLst>
              </a:tr>
              <a:tr h="310416">
                <a:tc>
                  <a:txBody>
                    <a:bodyPr/>
                    <a:lstStyle/>
                    <a:p>
                      <a:pPr marL="0" marR="0">
                        <a:lnSpc>
                          <a:spcPct val="107000"/>
                        </a:lnSpc>
                        <a:spcBef>
                          <a:spcPts val="0"/>
                        </a:spcBef>
                        <a:spcAft>
                          <a:spcPts val="0"/>
                        </a:spcAft>
                      </a:pPr>
                      <a:r>
                        <a:rPr lang="en-US" sz="1200">
                          <a:effectLst/>
                        </a:rPr>
                        <a:t>   Never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103,774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75.62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26775576"/>
                  </a:ext>
                </a:extLst>
              </a:tr>
              <a:tr h="310416">
                <a:tc>
                  <a:txBody>
                    <a:bodyPr/>
                    <a:lstStyle/>
                    <a:p>
                      <a:pPr marL="0" marR="0">
                        <a:lnSpc>
                          <a:spcPct val="107000"/>
                        </a:lnSpc>
                        <a:spcBef>
                          <a:spcPts val="0"/>
                        </a:spcBef>
                        <a:spcAft>
                          <a:spcPts val="0"/>
                        </a:spcAft>
                      </a:pPr>
                      <a:r>
                        <a:rPr lang="en-US" sz="1200">
                          <a:effectLst/>
                        </a:rPr>
                        <a:t>   Yes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33,455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24.38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80641152"/>
                  </a:ext>
                </a:extLst>
              </a:tr>
              <a:tr h="637382">
                <a:tc>
                  <a:txBody>
                    <a:bodyPr/>
                    <a:lstStyle/>
                    <a:p>
                      <a:pPr marL="0" marR="0">
                        <a:lnSpc>
                          <a:spcPct val="107000"/>
                        </a:lnSpc>
                        <a:spcBef>
                          <a:spcPts val="0"/>
                        </a:spcBef>
                        <a:spcAft>
                          <a:spcPts val="0"/>
                        </a:spcAft>
                      </a:pPr>
                      <a:r>
                        <a:rPr lang="en-US" sz="1200">
                          <a:effectLst/>
                        </a:rPr>
                        <a:t>Status of last child (born within the last 5 years)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01879450"/>
                  </a:ext>
                </a:extLst>
              </a:tr>
              <a:tr h="310416">
                <a:tc>
                  <a:txBody>
                    <a:bodyPr/>
                    <a:lstStyle/>
                    <a:p>
                      <a:pPr marL="0" marR="0">
                        <a:lnSpc>
                          <a:spcPct val="107000"/>
                        </a:lnSpc>
                        <a:spcBef>
                          <a:spcPts val="0"/>
                        </a:spcBef>
                        <a:spcAft>
                          <a:spcPts val="0"/>
                        </a:spcAft>
                      </a:pPr>
                      <a:r>
                        <a:rPr lang="en-US" sz="1200">
                          <a:effectLst/>
                        </a:rPr>
                        <a:t>   Alive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129,218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94.16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0788098"/>
                  </a:ext>
                </a:extLst>
              </a:tr>
              <a:tr h="310416">
                <a:tc>
                  <a:txBody>
                    <a:bodyPr/>
                    <a:lstStyle/>
                    <a:p>
                      <a:pPr marL="0" marR="0">
                        <a:lnSpc>
                          <a:spcPct val="107000"/>
                        </a:lnSpc>
                        <a:spcBef>
                          <a:spcPts val="0"/>
                        </a:spcBef>
                        <a:spcAft>
                          <a:spcPts val="0"/>
                        </a:spcAft>
                      </a:pPr>
                      <a:r>
                        <a:rPr lang="en-US" sz="1200">
                          <a:effectLst/>
                        </a:rPr>
                        <a:t>   Dead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a:effectLst/>
                        </a:rPr>
                        <a:t>8,011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200" dirty="0">
                          <a:effectLst/>
                        </a:rPr>
                        <a:t>5.84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79336916"/>
                  </a:ext>
                </a:extLst>
              </a:tr>
            </a:tbl>
          </a:graphicData>
        </a:graphic>
      </p:graphicFrame>
    </p:spTree>
    <p:extLst>
      <p:ext uri="{BB962C8B-B14F-4D97-AF65-F5344CB8AC3E}">
        <p14:creationId xmlns:p14="http://schemas.microsoft.com/office/powerpoint/2010/main" val="20192878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{B5104C9C-950C-4BD9-91E9-C5C598BE8321}tf11665031_win32</Template>
  <TotalTime>181</TotalTime>
  <Words>3426</Words>
  <Application>Microsoft Office PowerPoint</Application>
  <PresentationFormat>Widescreen</PresentationFormat>
  <Paragraphs>996</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Amasis MT Pro Medium</vt:lpstr>
      <vt:lpstr>Arial Nova</vt:lpstr>
      <vt:lpstr>Arial Nova Light</vt:lpstr>
      <vt:lpstr>Calibri</vt:lpstr>
      <vt:lpstr>Times New Roman</vt:lpstr>
      <vt:lpstr>Wingdings 2</vt:lpstr>
      <vt:lpstr>SlateVTI</vt:lpstr>
      <vt:lpstr>PREDICTORS OF HEALTH INSURANCE COVERAGE AND REPRODUCTIVE OUTCOMES AMONG WOMEN IN SELECTED AFRICAN COUNTRIES</vt:lpstr>
      <vt:lpstr>INTRODUCTION</vt:lpstr>
      <vt:lpstr>RESEARCH QUESTIONS</vt:lpstr>
      <vt:lpstr>DESCRIPTION OF DATA</vt:lpstr>
      <vt:lpstr>LIST OF PREDICTORS AND OUTCOME</vt:lpstr>
      <vt:lpstr>METHODS</vt:lpstr>
      <vt:lpstr>EXPLORATORY DATA ANALYSIS (PREDICTORS)</vt:lpstr>
      <vt:lpstr>EXPLORATORY DATA ANALYSIS (PREDICTORS)</vt:lpstr>
      <vt:lpstr>EXPLORATORY DATA ANALYSIS (OUTCOMES)</vt:lpstr>
      <vt:lpstr>PowerPoint Presentation</vt:lpstr>
      <vt:lpstr>PowerPoint Presentation</vt:lpstr>
      <vt:lpstr>PowerPoint Presentation</vt:lpstr>
      <vt:lpstr>PowerPoint Presentation</vt:lpstr>
      <vt:lpstr>PowerPoint Presentation</vt:lpstr>
      <vt:lpstr>PowerPoint Presentation</vt:lpstr>
      <vt:lpstr>MODEL ACCURACY OF LOGISTIC REGRESSION (ON TEST SET)</vt:lpstr>
      <vt:lpstr>RESULT OF PREDICTIVE MODELS</vt:lpstr>
      <vt:lpstr>RESULT OF PREDICTIVE MODELS</vt:lpstr>
      <vt:lpstr>SUMMARY AND CONCLUSION</vt:lpstr>
      <vt:lpstr>SUMMARY AND CONCLUSION</vt:lpstr>
      <vt:lpstr>SUMMARY AND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PREDICTORS OF HEALTH INSURANCE COVERAGE AND REPRODUCTIVE OUTCOMES AMONG WOMEN IN SELECTED AFRICAN COUNTRIES</dc:title>
  <dc:creator>Blessing Oladokun</dc:creator>
  <cp:lastModifiedBy>Blessing Oladokun</cp:lastModifiedBy>
  <cp:revision>2</cp:revision>
  <dcterms:created xsi:type="dcterms:W3CDTF">2022-12-13T19:59:36Z</dcterms:created>
  <dcterms:modified xsi:type="dcterms:W3CDTF">2022-12-13T23:01:32Z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